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93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275" r:id="rId14"/>
    <p:sldId id="276" r:id="rId15"/>
    <p:sldId id="278" r:id="rId16"/>
    <p:sldId id="279" r:id="rId17"/>
    <p:sldId id="281" r:id="rId18"/>
    <p:sldId id="286" r:id="rId19"/>
    <p:sldId id="287" r:id="rId20"/>
    <p:sldId id="288" r:id="rId21"/>
    <p:sldId id="280" r:id="rId22"/>
    <p:sldId id="282" r:id="rId23"/>
    <p:sldId id="283" r:id="rId24"/>
    <p:sldId id="316" r:id="rId25"/>
    <p:sldId id="317" r:id="rId26"/>
    <p:sldId id="305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71" r:id="rId37"/>
    <p:sldId id="273" r:id="rId38"/>
    <p:sldId id="274" r:id="rId39"/>
    <p:sldId id="318" r:id="rId40"/>
    <p:sldId id="319" r:id="rId41"/>
    <p:sldId id="277" r:id="rId42"/>
    <p:sldId id="325" r:id="rId43"/>
    <p:sldId id="284" r:id="rId44"/>
    <p:sldId id="320" r:id="rId45"/>
    <p:sldId id="321" r:id="rId46"/>
    <p:sldId id="322" r:id="rId47"/>
    <p:sldId id="323" r:id="rId48"/>
    <p:sldId id="324" r:id="rId49"/>
    <p:sldId id="327" r:id="rId50"/>
    <p:sldId id="32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/>
    <p:restoredTop sz="91588"/>
  </p:normalViewPr>
  <p:slideViewPr>
    <p:cSldViewPr snapToGrid="0" snapToObjects="1">
      <p:cViewPr varScale="1">
        <p:scale>
          <a:sx n="100" d="100"/>
          <a:sy n="100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46E32-DFA0-8C42-A2D2-799E10466519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1B64-DFDE-FF4E-B367-0EA4009D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66166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22687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2165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760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0339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22145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50427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1442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5397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7715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1828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6444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63485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63681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11559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6601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35820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54632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68169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77943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5956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103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29364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8241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63314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26751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89652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4912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4589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9738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7163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18723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431800" eaLnBrk="1" fontAlgn="base" hangingPunct="1">
              <a:spcBef>
                <a:spcPct val="0"/>
              </a:spcBef>
              <a:spcAft>
                <a:spcPct val="0"/>
              </a:spcAft>
            </a:pPr>
            <a:fld id="{1DF49CCD-98F3-A343-A120-6500CE2A6A9A}" type="slidenum">
              <a:rPr lang="en-US" sz="1200"/>
              <a:pPr defTabSz="431800"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402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59A6-6A4B-8940-9F26-199529E4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7719-7760-B34D-AB3C-65D8196D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9255-66CF-A144-9245-687B2B0A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3896-9617-B342-907B-A35956A8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4888-6F25-7546-9A7E-6D55F16A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4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B885-DE6E-3B41-A450-C3B41E43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46EB-702B-9F4D-B6C0-1E8FBE84A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91CCB-63FB-604B-AE34-B83E0B76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A9F6-844A-6946-846D-080314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D88A3-A684-C948-AFD6-419888E2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F8B52-A138-CE4E-874F-CF5ABE389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38777-4510-D643-AF30-9C30B657C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4DAC-AE30-0F4A-9AB3-8F920519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0202-CF80-334F-A878-D29C5AA6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7F8E-080A-774F-B635-353A3FE8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49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9E4D-AC90-EE46-B5ED-F581E4B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7C8EB-BCB2-0B42-9875-23503844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E751-6EDB-8448-BB9B-5682644B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AB0-AB05-E242-B91D-9C068A9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C4800-8524-3944-A1BD-997891D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7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992-5928-134E-8E0F-0BEBDE9E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72E17-93C4-4943-96D5-97932FA3F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12B2-DB15-A04C-979C-F4229747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75A5-9DD0-9F44-93AC-33D0291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9102-2879-0B40-A741-B844CD5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3B0-3159-2645-9B6C-320B8649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53E7-AFB1-0F42-971E-2C9F469CD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A422C-546D-8147-B6E4-46BFFBA2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F1AA4-9670-B24F-A6CF-6A68DC74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8CD9-CBF5-444D-929E-C98CABE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A7712-E747-D54A-BA46-88ED8E32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DD29-D5E9-6C46-9FB9-FCFA18A7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6F42-B7DC-CB47-98B7-95638B8C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D7EBA-F41A-9048-A15E-1DF9D86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08C34F-6613-6F4C-8E82-F150B4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F407C-E4E7-C74D-8615-4DEC1A123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D01FE-AF48-8646-AC03-3C06DF45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872A-05B4-E54A-82B0-D63E7273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E57E7-E6FB-BB40-9171-7A1549E1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F8C9-236B-D341-AF21-37C2E381E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FD323-15A5-B84A-AE0C-A28292AC4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DBE-EB1A-E84F-A842-480AE416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94C77-35DD-6146-A641-7119056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F6BC7-5E96-1149-9CE8-6AAB8E19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AF3EF-06F7-AC4E-B903-D6C3073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45FE-BC65-6A45-B9DB-5C8582C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59B2-D529-FE45-A789-42A3125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5B87-3135-0A40-9821-8AF4285D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5BC57-E7BA-C54F-B485-F449FB3E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7515F-4833-1141-BA43-1432116D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56906-6F81-7D4B-A345-135B6A08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3762F-779E-7C49-9344-21B64CF6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8F93B-87B8-1A48-9991-1E243A3E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95A93-4EF2-4E4C-8E50-BA01DAE6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3B7D9-72E2-9B4A-B2AA-D2D5D0535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F674E-C061-C745-B229-E5A329BD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10BC-00D9-E94C-9134-DC0C26286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E785A-FD18-F14E-8B84-72848FA2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BBABF-9777-6E4B-AE1E-E377810E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042B-A4C7-0840-A68A-B43AB8EBC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9DF98-CB35-EF4A-BA27-FE915C2C49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631AD-9A27-804B-B638-E366DEF2C74C}" type="datetimeFigureOut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CD9D-1465-EB45-876A-F10088C36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28123-BAF9-F247-B449-580E7B0AD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9A1-F05F-4F4C-87E3-26817CA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6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raining/online/course/functional-genomics-ii-common-technologies-and-data-analysis-methods/next-genera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imm.ox.ac.uk/research/units-and-centres/mrc-wimm-centre-for-computational-biology/training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informatics.babraham.ac.uk/projects/fastqc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qs.mc.vanderbilt.edu/shiny/RnaSeqSampleSize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AC9B4-5ED5-6B41-9929-653A3DD35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68"/>
          <a:stretch/>
        </p:blipFill>
        <p:spPr>
          <a:xfrm>
            <a:off x="0" y="1765898"/>
            <a:ext cx="12192000" cy="509210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886239-7C2F-E74F-AF54-E06905D6BD3A}"/>
              </a:ext>
            </a:extLst>
          </p:cNvPr>
          <p:cNvSpPr txBox="1">
            <a:spLocks/>
          </p:cNvSpPr>
          <p:nvPr/>
        </p:nvSpPr>
        <p:spPr>
          <a:xfrm>
            <a:off x="869960" y="1384161"/>
            <a:ext cx="10167386" cy="19023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Introduction to RNA-seq</a:t>
            </a: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Lucida Sans Unicode" charset="0"/>
              <a:cs typeface="Lucida Sans Unicode" charset="0"/>
            </a:endParaRP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cs typeface="Lucida Sans Unicode" charset="0"/>
              </a:rPr>
              <a:t>Dr Adam Cribbs</a:t>
            </a:r>
            <a:endParaRPr lang="en-GB" sz="4400" dirty="0"/>
          </a:p>
        </p:txBody>
      </p:sp>
      <p:pic>
        <p:nvPicPr>
          <p:cNvPr id="1026" name="Picture 2" descr="Logos — Nuffield Department of Orthopaedics, Rheumatology and  Musculoskeletal Sciences">
            <a:extLst>
              <a:ext uri="{FF2B5EF4-FFF2-40B4-BE49-F238E27FC236}">
                <a16:creationId xmlns:a16="http://schemas.microsoft.com/office/drawing/2014/main" id="{9B003154-6932-3A4A-A9A1-D9A3649D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01" y="0"/>
            <a:ext cx="5145843" cy="126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3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972ABA-B631-CC4B-8B84-AD645AA8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055" y="1517650"/>
            <a:ext cx="8128000" cy="3822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996A988-3FAB-7D4E-8F43-7E1EEBD2F3C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Replicates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189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25313-20EC-0E47-9FF9-6E75B1CA9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79"/>
          <a:stretch/>
        </p:blipFill>
        <p:spPr>
          <a:xfrm>
            <a:off x="2976334" y="1493949"/>
            <a:ext cx="6885517" cy="4153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E78726-1327-8D4B-ACEA-C36EA28B4B64}"/>
              </a:ext>
            </a:extLst>
          </p:cNvPr>
          <p:cNvSpPr/>
          <p:nvPr/>
        </p:nvSpPr>
        <p:spPr>
          <a:xfrm>
            <a:off x="1714568" y="5734219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/jelena121/</a:t>
            </a:r>
            <a:r>
              <a:rPr lang="en-US" dirty="0" err="1"/>
              <a:t>introduction-to-ngs-experimental-design?qid</a:t>
            </a:r>
            <a:r>
              <a:rPr lang="en-US" dirty="0"/>
              <a:t>=7d0acf70-8728-47ee-ad2d-3f473dea0de8&amp;v=&amp;b=&amp;</a:t>
            </a:r>
            <a:r>
              <a:rPr lang="en-US" dirty="0" err="1"/>
              <a:t>from_search</a:t>
            </a:r>
            <a:r>
              <a:rPr lang="en-US" dirty="0"/>
              <a:t>=1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28A7C1-8992-8C46-A609-DD7AEA009E27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Cell line replicates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7206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D4E92F-B895-9F4C-9FD9-C6FB46C62E9A}"/>
              </a:ext>
            </a:extLst>
          </p:cNvPr>
          <p:cNvSpPr txBox="1"/>
          <p:nvPr/>
        </p:nvSpPr>
        <p:spPr>
          <a:xfrm>
            <a:off x="1922264" y="1443841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Minimum = 3 (cant compute </a:t>
            </a:r>
            <a:r>
              <a:rPr lang="en-US" sz="2800" dirty="0" err="1"/>
              <a:t>s.d.</a:t>
            </a:r>
            <a:r>
              <a:rPr lang="en-US" sz="2800" dirty="0"/>
              <a:t> on less than 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Lets you fit statistical distribution more accurately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My recommended minimum = 4/5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for failure of a few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However, it depends on the experiment and other factors discussed before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Failure and improves specificity and sensitivity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97BE03-8600-DF46-92BD-CC6D48816DE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How many replicates?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4254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1922265" y="2544405"/>
            <a:ext cx="8347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 biased experiment is no different from a useless one</a:t>
            </a:r>
          </a:p>
          <a:p>
            <a:pPr algn="ctr"/>
            <a:r>
              <a:rPr lang="en-US" sz="2800" dirty="0"/>
              <a:t>Daniel </a:t>
            </a:r>
            <a:r>
              <a:rPr lang="en-US" sz="2800" dirty="0" err="1"/>
              <a:t>Sarewitz</a:t>
            </a:r>
            <a:endParaRPr lang="en-US" sz="2800" dirty="0"/>
          </a:p>
          <a:p>
            <a:pPr algn="ctr"/>
            <a:r>
              <a:rPr lang="en-US" sz="2800" dirty="0"/>
              <a:t>(Beware the creeping cracks of bias. Nature, 2012)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152C49-E367-BE4B-B053-CCC2166A5CFA}"/>
              </a:ext>
            </a:extLst>
          </p:cNvPr>
          <p:cNvSpPr txBox="1">
            <a:spLocks/>
          </p:cNvSpPr>
          <p:nvPr/>
        </p:nvSpPr>
        <p:spPr>
          <a:xfrm>
            <a:off x="0" y="19850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Experimental bias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565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170D1-CDDD-6E46-9C29-86FEFDF24A34}"/>
              </a:ext>
            </a:extLst>
          </p:cNvPr>
          <p:cNvSpPr txBox="1"/>
          <p:nvPr/>
        </p:nvSpPr>
        <p:spPr>
          <a:xfrm>
            <a:off x="1922265" y="1801454"/>
            <a:ext cx="8347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avoid bias: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Correct selection of experimental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Randomisation</a:t>
            </a:r>
            <a:r>
              <a:rPr lang="en-US" sz="2800" dirty="0"/>
              <a:t> of experimental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Randomisation</a:t>
            </a:r>
            <a:r>
              <a:rPr lang="en-US" sz="2800" dirty="0"/>
              <a:t> in which the order measurements are made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Blinded analysis of the data</a:t>
            </a:r>
          </a:p>
          <a:p>
            <a:endParaRPr lang="en-US" sz="2800" dirty="0"/>
          </a:p>
          <a:p>
            <a:pPr algn="ctr"/>
            <a:r>
              <a:rPr lang="en-US" sz="2800" b="1" dirty="0"/>
              <a:t>Failure to blind can lead to false negative and false positive 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6D6408-18EE-9042-879B-0A51D7F668C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Avoiding bias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3027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3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3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3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2681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5662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8644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2626253" y="4320497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5411572" y="4320497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8393082" y="4320497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267948-6184-654E-B9BC-984AFFA58A41}"/>
              </a:ext>
            </a:extLst>
          </p:cNvPr>
          <p:cNvSpPr txBox="1"/>
          <p:nvPr/>
        </p:nvSpPr>
        <p:spPr>
          <a:xfrm>
            <a:off x="1768473" y="5465780"/>
            <a:ext cx="479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3EB5E-E1F8-EC4C-94D0-08F4F9C9747F}"/>
              </a:ext>
            </a:extLst>
          </p:cNvPr>
          <p:cNvSpPr/>
          <p:nvPr/>
        </p:nvSpPr>
        <p:spPr>
          <a:xfrm>
            <a:off x="1910499" y="2600325"/>
            <a:ext cx="245127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D1B9B9-9AA3-544E-9F6F-643BF14B8A35}"/>
              </a:ext>
            </a:extLst>
          </p:cNvPr>
          <p:cNvSpPr/>
          <p:nvPr/>
        </p:nvSpPr>
        <p:spPr>
          <a:xfrm>
            <a:off x="4918844" y="2575939"/>
            <a:ext cx="2348731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5A79D1-3B28-094B-A675-83F0D3D16BB8}"/>
              </a:ext>
            </a:extLst>
          </p:cNvPr>
          <p:cNvSpPr/>
          <p:nvPr/>
        </p:nvSpPr>
        <p:spPr>
          <a:xfrm>
            <a:off x="7873519" y="2575939"/>
            <a:ext cx="250805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1D64DD2-F083-6943-9E3D-F6DF213C282B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Avoiding confounding factors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7643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3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3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3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2681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5662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8644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2011891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1997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2003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1910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4927504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7945652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2708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5714668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8739394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3478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6485454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9513077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679975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679975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679975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1768472" y="5465780"/>
            <a:ext cx="561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 location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AA62946-766A-0549-921A-46C7523E221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Avoiding confounding factors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12788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3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3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3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2681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5662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8644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2011891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1997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2003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1910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4927504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7945652" y="257593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2708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5714668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8739394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3478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6485454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9513077" y="257593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679975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679975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679975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1768473" y="5465780"/>
            <a:ext cx="785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Plate location and day of </a:t>
            </a:r>
            <a:r>
              <a:rPr lang="en-US" b="1" dirty="0" err="1"/>
              <a:t>preperation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5053E-2C0F-D74E-A8F9-446F2175D53C}"/>
              </a:ext>
            </a:extLst>
          </p:cNvPr>
          <p:cNvSpPr txBox="1"/>
          <p:nvPr/>
        </p:nvSpPr>
        <p:spPr>
          <a:xfrm>
            <a:off x="2720180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F24A3-4655-C444-B66B-FC3665740742}"/>
              </a:ext>
            </a:extLst>
          </p:cNvPr>
          <p:cNvSpPr txBox="1"/>
          <p:nvPr/>
        </p:nvSpPr>
        <p:spPr>
          <a:xfrm>
            <a:off x="5662795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931D8-F15C-4043-80D9-CF94DB8CE49D}"/>
              </a:ext>
            </a:extLst>
          </p:cNvPr>
          <p:cNvSpPr txBox="1"/>
          <p:nvPr/>
        </p:nvSpPr>
        <p:spPr>
          <a:xfrm>
            <a:off x="8688581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73A16F-3880-AB4A-8174-A73C8B5E8F9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Avoiding confounding factors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1927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3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3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3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2681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5662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8644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2011891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1997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2003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1910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6516131" y="2589616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8751489" y="256004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2708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4892009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9525653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3478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5722389" y="260500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7932083" y="2562713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679975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679975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679975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1768473" y="546578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and treatments are confounded by day of </a:t>
            </a:r>
            <a:r>
              <a:rPr lang="en-US" b="1" dirty="0" err="1"/>
              <a:t>preperation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05053E-2C0F-D74E-A8F9-446F2175D53C}"/>
              </a:ext>
            </a:extLst>
          </p:cNvPr>
          <p:cNvSpPr txBox="1"/>
          <p:nvPr/>
        </p:nvSpPr>
        <p:spPr>
          <a:xfrm>
            <a:off x="2720180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F24A3-4655-C444-B66B-FC3665740742}"/>
              </a:ext>
            </a:extLst>
          </p:cNvPr>
          <p:cNvSpPr txBox="1"/>
          <p:nvPr/>
        </p:nvSpPr>
        <p:spPr>
          <a:xfrm>
            <a:off x="5662795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931D8-F15C-4043-80D9-CF94DB8CE49D}"/>
              </a:ext>
            </a:extLst>
          </p:cNvPr>
          <p:cNvSpPr txBox="1"/>
          <p:nvPr/>
        </p:nvSpPr>
        <p:spPr>
          <a:xfrm>
            <a:off x="8688581" y="4244990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9D53766-5433-404D-B136-38EFEE47633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Avoiding confounding factors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67505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3" y="2487612"/>
            <a:ext cx="2593303" cy="174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2BA2-2C3A-A444-83B4-55AE0126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3" y="2483643"/>
            <a:ext cx="2593303" cy="174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03972-4CCF-734C-A36C-026E8CC2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3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2681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5662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8644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2011891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1997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2003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1910499" y="2600325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DC949-2FA0-A640-B2EB-DD76F105CE9B}"/>
              </a:ext>
            </a:extLst>
          </p:cNvPr>
          <p:cNvSpPr/>
          <p:nvPr/>
        </p:nvSpPr>
        <p:spPr>
          <a:xfrm>
            <a:off x="6516131" y="2589616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960C2-13EF-5A45-8608-5BE2E5FB10ED}"/>
              </a:ext>
            </a:extLst>
          </p:cNvPr>
          <p:cNvSpPr/>
          <p:nvPr/>
        </p:nvSpPr>
        <p:spPr>
          <a:xfrm>
            <a:off x="8751489" y="2560049"/>
            <a:ext cx="770786" cy="155689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2708120" y="2600325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D8C2AC-EA90-8345-9884-949A09E90084}"/>
              </a:ext>
            </a:extLst>
          </p:cNvPr>
          <p:cNvSpPr/>
          <p:nvPr/>
        </p:nvSpPr>
        <p:spPr>
          <a:xfrm>
            <a:off x="4892009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1F381D-AE42-4B41-9571-DCC60A4CB3BF}"/>
              </a:ext>
            </a:extLst>
          </p:cNvPr>
          <p:cNvSpPr/>
          <p:nvPr/>
        </p:nvSpPr>
        <p:spPr>
          <a:xfrm>
            <a:off x="9525653" y="2575939"/>
            <a:ext cx="770786" cy="155689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3478906" y="2593050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A0C2EE-7B9D-3747-9385-53C3BABD9972}"/>
              </a:ext>
            </a:extLst>
          </p:cNvPr>
          <p:cNvSpPr/>
          <p:nvPr/>
        </p:nvSpPr>
        <p:spPr>
          <a:xfrm>
            <a:off x="5722389" y="2605009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F07E39-BCAB-774C-9BC4-06B623F30043}"/>
              </a:ext>
            </a:extLst>
          </p:cNvPr>
          <p:cNvSpPr/>
          <p:nvPr/>
        </p:nvSpPr>
        <p:spPr>
          <a:xfrm>
            <a:off x="7932083" y="2562713"/>
            <a:ext cx="770786" cy="155689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679975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679975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679975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1768472" y="5465780"/>
            <a:ext cx="751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Getting better but still have potential confounding effects with plate location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2FB8230-8A1F-C04A-B846-F3FE0FDA7ECC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Avoiding confounding factors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9340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1E947-E45B-BA4B-8B92-847BB03C4D1F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75F6F0-B75D-724D-A77C-AD684118E61E}"/>
              </a:ext>
            </a:extLst>
          </p:cNvPr>
          <p:cNvGrpSpPr/>
          <p:nvPr/>
        </p:nvGrpSpPr>
        <p:grpSpPr>
          <a:xfrm>
            <a:off x="5730920" y="1692836"/>
            <a:ext cx="5737181" cy="938414"/>
            <a:chOff x="665833" y="2655508"/>
            <a:chExt cx="3322837" cy="9384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19A7A1-E6AA-FE44-B633-771A80893C30}"/>
                </a:ext>
              </a:extLst>
            </p:cNvPr>
            <p:cNvSpPr txBox="1"/>
            <p:nvPr/>
          </p:nvSpPr>
          <p:spPr>
            <a:xfrm>
              <a:off x="787499" y="3255368"/>
              <a:ext cx="320117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01C2F2-639B-4445-B236-BED59F773E67}"/>
                </a:ext>
              </a:extLst>
            </p:cNvPr>
            <p:cNvSpPr txBox="1"/>
            <p:nvPr/>
          </p:nvSpPr>
          <p:spPr>
            <a:xfrm>
              <a:off x="665833" y="2655508"/>
              <a:ext cx="3322837" cy="5193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Experimental design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F2D12D-2D3E-034E-9E94-3C7B025BDCE7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C8528-A1A9-FF47-88B1-AB2047A3B644}"/>
              </a:ext>
            </a:extLst>
          </p:cNvPr>
          <p:cNvSpPr txBox="1"/>
          <p:nvPr/>
        </p:nvSpPr>
        <p:spPr>
          <a:xfrm>
            <a:off x="5730920" y="289688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Data formats and quality control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B90E5-4FF8-164E-A2C0-B1E975E63F7F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3A2B0-26BE-A14A-AED5-A96055B2C0CC}"/>
              </a:ext>
            </a:extLst>
          </p:cNvPr>
          <p:cNvSpPr txBox="1"/>
          <p:nvPr/>
        </p:nvSpPr>
        <p:spPr>
          <a:xfrm>
            <a:off x="5730920" y="410093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Challenges in data science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7A86B-DE7D-DA42-AF3B-B5E9908EE665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439C91-53A7-7F46-922D-8C1FA8EC3791}"/>
              </a:ext>
            </a:extLst>
          </p:cNvPr>
          <p:cNvSpPr txBox="1"/>
          <p:nvPr/>
        </p:nvSpPr>
        <p:spPr>
          <a:xfrm>
            <a:off x="5730920" y="530498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Software and pipelines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CB3059-4912-2243-B8D7-9C9C4CCAA69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Agenda for this talk</a:t>
            </a:r>
            <a:endParaRPr lang="en-GB" sz="3200" dirty="0"/>
          </a:p>
        </p:txBody>
      </p:sp>
      <p:pic>
        <p:nvPicPr>
          <p:cNvPr id="1026" name="Picture 2" descr="100 Gb of Data per Day – Nextseq 500 Sequencing Services Now Available on  Genohub | Genohub Blog">
            <a:extLst>
              <a:ext uri="{FF2B5EF4-FFF2-40B4-BE49-F238E27FC236}">
                <a16:creationId xmlns:a16="http://schemas.microsoft.com/office/drawing/2014/main" id="{3DD18D0E-0275-8C4B-88D1-547E1B79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8" y="1545479"/>
            <a:ext cx="4564699" cy="390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40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F63CA5-A6C9-8141-A926-E1CE3D003BD9}"/>
              </a:ext>
            </a:extLst>
          </p:cNvPr>
          <p:cNvCxnSpPr/>
          <p:nvPr/>
        </p:nvCxnSpPr>
        <p:spPr>
          <a:xfrm>
            <a:off x="1981200" y="2471739"/>
            <a:ext cx="0" cy="3157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E2425E-A009-D04E-90EB-E1273AB2F135}"/>
              </a:ext>
            </a:extLst>
          </p:cNvPr>
          <p:cNvCxnSpPr>
            <a:cxnSpLocks/>
          </p:cNvCxnSpPr>
          <p:nvPr/>
        </p:nvCxnSpPr>
        <p:spPr>
          <a:xfrm flipH="1">
            <a:off x="1981202" y="5629275"/>
            <a:ext cx="35575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6B27E8-108F-1747-920F-33872B181473}"/>
              </a:ext>
            </a:extLst>
          </p:cNvPr>
          <p:cNvSpPr/>
          <p:nvPr/>
        </p:nvSpPr>
        <p:spPr>
          <a:xfrm>
            <a:off x="2601323" y="287893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D5B2DF-2082-6E4A-8904-23179AAE5777}"/>
              </a:ext>
            </a:extLst>
          </p:cNvPr>
          <p:cNvSpPr/>
          <p:nvPr/>
        </p:nvSpPr>
        <p:spPr>
          <a:xfrm>
            <a:off x="2614607" y="335280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12FDA4-FBD9-FD4A-92CB-FB3B4B6EE034}"/>
              </a:ext>
            </a:extLst>
          </p:cNvPr>
          <p:cNvSpPr/>
          <p:nvPr/>
        </p:nvSpPr>
        <p:spPr>
          <a:xfrm>
            <a:off x="2614607" y="387668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1F409E-E246-C14F-B8C9-67C68C1B0A2F}"/>
              </a:ext>
            </a:extLst>
          </p:cNvPr>
          <p:cNvSpPr/>
          <p:nvPr/>
        </p:nvSpPr>
        <p:spPr>
          <a:xfrm>
            <a:off x="2624127" y="43005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3AAA92-20DA-C247-BD6F-43C1475E3C0D}"/>
              </a:ext>
            </a:extLst>
          </p:cNvPr>
          <p:cNvSpPr/>
          <p:nvPr/>
        </p:nvSpPr>
        <p:spPr>
          <a:xfrm>
            <a:off x="2614607" y="47529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AE2F23-C69F-6F4A-B965-8AF0529C6CCB}"/>
              </a:ext>
            </a:extLst>
          </p:cNvPr>
          <p:cNvSpPr/>
          <p:nvPr/>
        </p:nvSpPr>
        <p:spPr>
          <a:xfrm>
            <a:off x="3221444" y="287893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40BE24-4755-EE42-B5DE-C2C7833CCD84}"/>
              </a:ext>
            </a:extLst>
          </p:cNvPr>
          <p:cNvSpPr/>
          <p:nvPr/>
        </p:nvSpPr>
        <p:spPr>
          <a:xfrm>
            <a:off x="3234728" y="335280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C8C7CC-2A35-FA40-BC12-B745A308B3A9}"/>
              </a:ext>
            </a:extLst>
          </p:cNvPr>
          <p:cNvSpPr/>
          <p:nvPr/>
        </p:nvSpPr>
        <p:spPr>
          <a:xfrm>
            <a:off x="3234728" y="387668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77EDDB-C6F8-4D4C-9836-4E97C73A4CDD}"/>
              </a:ext>
            </a:extLst>
          </p:cNvPr>
          <p:cNvSpPr/>
          <p:nvPr/>
        </p:nvSpPr>
        <p:spPr>
          <a:xfrm>
            <a:off x="3244248" y="43005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E5D9E5-9434-9B4C-A4A6-D4DB57BD3B4F}"/>
              </a:ext>
            </a:extLst>
          </p:cNvPr>
          <p:cNvSpPr/>
          <p:nvPr/>
        </p:nvSpPr>
        <p:spPr>
          <a:xfrm>
            <a:off x="3234728" y="47529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696836-6FF7-8440-91ED-85BE611DC5BE}"/>
              </a:ext>
            </a:extLst>
          </p:cNvPr>
          <p:cNvSpPr/>
          <p:nvPr/>
        </p:nvSpPr>
        <p:spPr>
          <a:xfrm>
            <a:off x="3828281" y="287893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672C6F-0C68-B045-92BF-1F9169B85ECC}"/>
              </a:ext>
            </a:extLst>
          </p:cNvPr>
          <p:cNvSpPr/>
          <p:nvPr/>
        </p:nvSpPr>
        <p:spPr>
          <a:xfrm>
            <a:off x="3841565" y="335280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6653810-93A7-6347-891D-0B51BB521DDA}"/>
              </a:ext>
            </a:extLst>
          </p:cNvPr>
          <p:cNvSpPr/>
          <p:nvPr/>
        </p:nvSpPr>
        <p:spPr>
          <a:xfrm>
            <a:off x="3841565" y="387668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2C9F1E-772D-5041-BC5B-810C13B62D77}"/>
              </a:ext>
            </a:extLst>
          </p:cNvPr>
          <p:cNvSpPr/>
          <p:nvPr/>
        </p:nvSpPr>
        <p:spPr>
          <a:xfrm>
            <a:off x="3851085" y="43005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0D857-27A3-9448-9F8D-EF587A9BE98D}"/>
              </a:ext>
            </a:extLst>
          </p:cNvPr>
          <p:cNvSpPr/>
          <p:nvPr/>
        </p:nvSpPr>
        <p:spPr>
          <a:xfrm>
            <a:off x="3841565" y="47529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A1E38A-05B5-DA49-BD20-A09B0E11A911}"/>
              </a:ext>
            </a:extLst>
          </p:cNvPr>
          <p:cNvSpPr/>
          <p:nvPr/>
        </p:nvSpPr>
        <p:spPr>
          <a:xfrm>
            <a:off x="4521967" y="287893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CC36A7-83AC-7647-99A0-45C85381F232}"/>
              </a:ext>
            </a:extLst>
          </p:cNvPr>
          <p:cNvSpPr/>
          <p:nvPr/>
        </p:nvSpPr>
        <p:spPr>
          <a:xfrm>
            <a:off x="4535251" y="335280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D082BC-8039-154D-9B19-1C7545FC3BD1}"/>
              </a:ext>
            </a:extLst>
          </p:cNvPr>
          <p:cNvSpPr/>
          <p:nvPr/>
        </p:nvSpPr>
        <p:spPr>
          <a:xfrm>
            <a:off x="4535251" y="387668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BE93FC-7C7D-CC40-8358-79D3FF9B5F15}"/>
              </a:ext>
            </a:extLst>
          </p:cNvPr>
          <p:cNvSpPr/>
          <p:nvPr/>
        </p:nvSpPr>
        <p:spPr>
          <a:xfrm>
            <a:off x="4544771" y="43005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14DE78-667C-4C40-84AB-FFDF18D37F31}"/>
              </a:ext>
            </a:extLst>
          </p:cNvPr>
          <p:cNvSpPr/>
          <p:nvPr/>
        </p:nvSpPr>
        <p:spPr>
          <a:xfrm>
            <a:off x="4535251" y="47529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9612A0-B531-5348-967F-B774E764F2B4}"/>
              </a:ext>
            </a:extLst>
          </p:cNvPr>
          <p:cNvCxnSpPr/>
          <p:nvPr/>
        </p:nvCxnSpPr>
        <p:spPr>
          <a:xfrm>
            <a:off x="6502400" y="2471739"/>
            <a:ext cx="0" cy="31575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DC8A6B-0A6D-BF4A-9A09-9FBB38687691}"/>
              </a:ext>
            </a:extLst>
          </p:cNvPr>
          <p:cNvCxnSpPr>
            <a:cxnSpLocks/>
          </p:cNvCxnSpPr>
          <p:nvPr/>
        </p:nvCxnSpPr>
        <p:spPr>
          <a:xfrm flipH="1">
            <a:off x="6502402" y="5629275"/>
            <a:ext cx="35575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D927FA4-5B4E-4C43-8719-999B27F1F544}"/>
              </a:ext>
            </a:extLst>
          </p:cNvPr>
          <p:cNvSpPr/>
          <p:nvPr/>
        </p:nvSpPr>
        <p:spPr>
          <a:xfrm>
            <a:off x="7303996" y="310241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19B06F1-58F0-654A-967A-C46F655E4F06}"/>
              </a:ext>
            </a:extLst>
          </p:cNvPr>
          <p:cNvSpPr/>
          <p:nvPr/>
        </p:nvSpPr>
        <p:spPr>
          <a:xfrm>
            <a:off x="7297354" y="339566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109906-B087-064A-B598-9377FE5EBE32}"/>
              </a:ext>
            </a:extLst>
          </p:cNvPr>
          <p:cNvSpPr/>
          <p:nvPr/>
        </p:nvSpPr>
        <p:spPr>
          <a:xfrm>
            <a:off x="6903432" y="416417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83BC8A-5239-4043-8438-9A94C2435F76}"/>
              </a:ext>
            </a:extLst>
          </p:cNvPr>
          <p:cNvSpPr/>
          <p:nvPr/>
        </p:nvSpPr>
        <p:spPr>
          <a:xfrm>
            <a:off x="7145327" y="43005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6470A0-C09B-D94C-992F-608DAF1A7EAE}"/>
              </a:ext>
            </a:extLst>
          </p:cNvPr>
          <p:cNvSpPr/>
          <p:nvPr/>
        </p:nvSpPr>
        <p:spPr>
          <a:xfrm>
            <a:off x="6903432" y="489672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F16B51-229A-2D44-AE50-A50D33521D41}"/>
              </a:ext>
            </a:extLst>
          </p:cNvPr>
          <p:cNvSpPr/>
          <p:nvPr/>
        </p:nvSpPr>
        <p:spPr>
          <a:xfrm>
            <a:off x="7390188" y="2893650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CAE2535-DD41-624D-9330-8E5D10F187FF}"/>
              </a:ext>
            </a:extLst>
          </p:cNvPr>
          <p:cNvSpPr/>
          <p:nvPr/>
        </p:nvSpPr>
        <p:spPr>
          <a:xfrm>
            <a:off x="7755928" y="3352807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76B140-9464-5F46-9058-9C9A798E9545}"/>
              </a:ext>
            </a:extLst>
          </p:cNvPr>
          <p:cNvSpPr/>
          <p:nvPr/>
        </p:nvSpPr>
        <p:spPr>
          <a:xfrm>
            <a:off x="7755928" y="387668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EF1B651-E623-9647-BE1E-B8C3F249FADC}"/>
              </a:ext>
            </a:extLst>
          </p:cNvPr>
          <p:cNvSpPr/>
          <p:nvPr/>
        </p:nvSpPr>
        <p:spPr>
          <a:xfrm>
            <a:off x="7765448" y="43005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E9312B-49D1-D745-B27F-DCB8D46AF19A}"/>
              </a:ext>
            </a:extLst>
          </p:cNvPr>
          <p:cNvSpPr/>
          <p:nvPr/>
        </p:nvSpPr>
        <p:spPr>
          <a:xfrm>
            <a:off x="7650839" y="5192015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D3FABC-7F5C-AF44-9856-40FCCE499C36}"/>
              </a:ext>
            </a:extLst>
          </p:cNvPr>
          <p:cNvSpPr/>
          <p:nvPr/>
        </p:nvSpPr>
        <p:spPr>
          <a:xfrm>
            <a:off x="7669912" y="296466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A952646-B723-4049-A43F-8FE39AFD6794}"/>
              </a:ext>
            </a:extLst>
          </p:cNvPr>
          <p:cNvSpPr/>
          <p:nvPr/>
        </p:nvSpPr>
        <p:spPr>
          <a:xfrm>
            <a:off x="8292860" y="3720212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B1BA68-1510-BB45-8412-05B766D04667}"/>
              </a:ext>
            </a:extLst>
          </p:cNvPr>
          <p:cNvSpPr/>
          <p:nvPr/>
        </p:nvSpPr>
        <p:spPr>
          <a:xfrm>
            <a:off x="7564823" y="312685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5B6768-CE45-6440-BC7C-FB19315D3816}"/>
              </a:ext>
            </a:extLst>
          </p:cNvPr>
          <p:cNvSpPr/>
          <p:nvPr/>
        </p:nvSpPr>
        <p:spPr>
          <a:xfrm>
            <a:off x="8627243" y="425768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99FFB7-8E78-3540-B1B2-DD32560C3F86}"/>
              </a:ext>
            </a:extLst>
          </p:cNvPr>
          <p:cNvSpPr/>
          <p:nvPr/>
        </p:nvSpPr>
        <p:spPr>
          <a:xfrm>
            <a:off x="8311386" y="495483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DB4BBE9-D919-614C-B5F9-CC7E0C735A25}"/>
              </a:ext>
            </a:extLst>
          </p:cNvPr>
          <p:cNvSpPr/>
          <p:nvPr/>
        </p:nvSpPr>
        <p:spPr>
          <a:xfrm>
            <a:off x="9043167" y="2878936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096D13-389B-1342-872A-E1E65B2674E3}"/>
              </a:ext>
            </a:extLst>
          </p:cNvPr>
          <p:cNvSpPr/>
          <p:nvPr/>
        </p:nvSpPr>
        <p:spPr>
          <a:xfrm>
            <a:off x="8627244" y="3169714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21C4067-2BA8-2C4A-90CD-F55E9EECC8FF}"/>
              </a:ext>
            </a:extLst>
          </p:cNvPr>
          <p:cNvSpPr/>
          <p:nvPr/>
        </p:nvSpPr>
        <p:spPr>
          <a:xfrm>
            <a:off x="9056451" y="3876681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73EA67C-5C68-CB43-B81E-253E13A655A2}"/>
              </a:ext>
            </a:extLst>
          </p:cNvPr>
          <p:cNvSpPr/>
          <p:nvPr/>
        </p:nvSpPr>
        <p:spPr>
          <a:xfrm>
            <a:off x="9065971" y="4300549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F111C7-C44C-A041-A5A0-126F2EF9DCCE}"/>
              </a:ext>
            </a:extLst>
          </p:cNvPr>
          <p:cNvSpPr/>
          <p:nvPr/>
        </p:nvSpPr>
        <p:spPr>
          <a:xfrm>
            <a:off x="9056451" y="4752978"/>
            <a:ext cx="85725" cy="85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1CBB24-6A50-C749-91E3-9C6E2D4F5758}"/>
              </a:ext>
            </a:extLst>
          </p:cNvPr>
          <p:cNvSpPr txBox="1"/>
          <p:nvPr/>
        </p:nvSpPr>
        <p:spPr>
          <a:xfrm>
            <a:off x="1922265" y="1144229"/>
            <a:ext cx="834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sampled data is likely biased?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464533-EB3F-8747-9F11-9346D95462C9}"/>
              </a:ext>
            </a:extLst>
          </p:cNvPr>
          <p:cNvSpPr txBox="1"/>
          <p:nvPr/>
        </p:nvSpPr>
        <p:spPr>
          <a:xfrm>
            <a:off x="3270866" y="5791533"/>
            <a:ext cx="55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8C808E-5941-4644-9C0D-1F513B288C93}"/>
              </a:ext>
            </a:extLst>
          </p:cNvPr>
          <p:cNvSpPr txBox="1"/>
          <p:nvPr/>
        </p:nvSpPr>
        <p:spPr>
          <a:xfrm>
            <a:off x="8155553" y="5791533"/>
            <a:ext cx="55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ED86D653-6EB1-8D49-8D90-D0465CC82225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Avoiding bias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4909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A94AC-D704-4244-806C-4EC7F697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3" y="2487612"/>
            <a:ext cx="2593303" cy="1741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E690B-3CB0-034B-B105-656CBA3EA7D9}"/>
              </a:ext>
            </a:extLst>
          </p:cNvPr>
          <p:cNvSpPr txBox="1"/>
          <p:nvPr/>
        </p:nvSpPr>
        <p:spPr>
          <a:xfrm>
            <a:off x="268128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A723DD-3BDE-0A45-BEC7-87815730135C}"/>
              </a:ext>
            </a:extLst>
          </p:cNvPr>
          <p:cNvSpPr txBox="1"/>
          <p:nvPr/>
        </p:nvSpPr>
        <p:spPr>
          <a:xfrm>
            <a:off x="566279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738AC-8CD7-0A45-8384-B720AAE7DBC7}"/>
              </a:ext>
            </a:extLst>
          </p:cNvPr>
          <p:cNvSpPr txBox="1"/>
          <p:nvPr/>
        </p:nvSpPr>
        <p:spPr>
          <a:xfrm>
            <a:off x="8644305" y="2026883"/>
            <a:ext cx="8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43833-FC81-9046-85C3-784577E69110}"/>
              </a:ext>
            </a:extLst>
          </p:cNvPr>
          <p:cNvSpPr txBox="1"/>
          <p:nvPr/>
        </p:nvSpPr>
        <p:spPr>
          <a:xfrm>
            <a:off x="2011891" y="95956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4A41D-80F6-3F4B-9B49-FE74B1039002}"/>
              </a:ext>
            </a:extLst>
          </p:cNvPr>
          <p:cNvSpPr txBox="1"/>
          <p:nvPr/>
        </p:nvSpPr>
        <p:spPr>
          <a:xfrm>
            <a:off x="1997602" y="1315274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AC272-1769-4F4E-8212-17BF586F876B}"/>
              </a:ext>
            </a:extLst>
          </p:cNvPr>
          <p:cNvSpPr txBox="1"/>
          <p:nvPr/>
        </p:nvSpPr>
        <p:spPr>
          <a:xfrm>
            <a:off x="2003546" y="1661703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DDE53-37CA-824B-9ED7-A7A262412240}"/>
              </a:ext>
            </a:extLst>
          </p:cNvPr>
          <p:cNvSpPr/>
          <p:nvPr/>
        </p:nvSpPr>
        <p:spPr>
          <a:xfrm>
            <a:off x="1910500" y="2600326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B86DC-DF37-404D-B7CF-73D652B0BBB7}"/>
              </a:ext>
            </a:extLst>
          </p:cNvPr>
          <p:cNvSpPr/>
          <p:nvPr/>
        </p:nvSpPr>
        <p:spPr>
          <a:xfrm>
            <a:off x="2708120" y="2600326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D45773-A025-1044-9D3E-F7F10358B7B9}"/>
              </a:ext>
            </a:extLst>
          </p:cNvPr>
          <p:cNvSpPr/>
          <p:nvPr/>
        </p:nvSpPr>
        <p:spPr>
          <a:xfrm>
            <a:off x="3478906" y="2593050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B5C0B-AD85-EA4A-B72D-FFBABD919DA3}"/>
              </a:ext>
            </a:extLst>
          </p:cNvPr>
          <p:cNvSpPr/>
          <p:nvPr/>
        </p:nvSpPr>
        <p:spPr>
          <a:xfrm>
            <a:off x="1679975" y="1022528"/>
            <a:ext cx="230525" cy="29274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336E5-B621-5744-AC5D-E16DD0B7CF4A}"/>
              </a:ext>
            </a:extLst>
          </p:cNvPr>
          <p:cNvSpPr/>
          <p:nvPr/>
        </p:nvSpPr>
        <p:spPr>
          <a:xfrm>
            <a:off x="1679975" y="1389875"/>
            <a:ext cx="230525" cy="292746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0FE08-10BF-3547-BB91-C4326B2EC843}"/>
              </a:ext>
            </a:extLst>
          </p:cNvPr>
          <p:cNvSpPr/>
          <p:nvPr/>
        </p:nvSpPr>
        <p:spPr>
          <a:xfrm>
            <a:off x="1679975" y="1753608"/>
            <a:ext cx="230525" cy="292746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F8A6E0-DCD6-CA44-9512-AA90544F06FB}"/>
              </a:ext>
            </a:extLst>
          </p:cNvPr>
          <p:cNvSpPr txBox="1"/>
          <p:nvPr/>
        </p:nvSpPr>
        <p:spPr>
          <a:xfrm>
            <a:off x="1768472" y="5465780"/>
            <a:ext cx="41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Unlikely to be a confounded experiment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A86AE-E936-1041-B3D7-D9677D63F7DC}"/>
              </a:ext>
            </a:extLst>
          </p:cNvPr>
          <p:cNvSpPr/>
          <p:nvPr/>
        </p:nvSpPr>
        <p:spPr>
          <a:xfrm>
            <a:off x="2313602" y="2792221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3ADCF6-5279-F847-93A6-290D7B79F8F3}"/>
              </a:ext>
            </a:extLst>
          </p:cNvPr>
          <p:cNvSpPr/>
          <p:nvPr/>
        </p:nvSpPr>
        <p:spPr>
          <a:xfrm>
            <a:off x="2904676" y="2608453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F74A76-DCA7-BF4D-BFA4-F698B3F12640}"/>
              </a:ext>
            </a:extLst>
          </p:cNvPr>
          <p:cNvSpPr/>
          <p:nvPr/>
        </p:nvSpPr>
        <p:spPr>
          <a:xfrm>
            <a:off x="2716703" y="2988409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A60FE8-822B-9147-95D2-7D3DEA5C97D1}"/>
              </a:ext>
            </a:extLst>
          </p:cNvPr>
          <p:cNvSpPr/>
          <p:nvPr/>
        </p:nvSpPr>
        <p:spPr>
          <a:xfrm>
            <a:off x="3882008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CAF0B8-7713-9248-B154-1DDA1F3F6E7A}"/>
              </a:ext>
            </a:extLst>
          </p:cNvPr>
          <p:cNvSpPr/>
          <p:nvPr/>
        </p:nvSpPr>
        <p:spPr>
          <a:xfrm>
            <a:off x="3505741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BB2BB6-3E3D-3F4E-BA5D-48794B33326E}"/>
              </a:ext>
            </a:extLst>
          </p:cNvPr>
          <p:cNvSpPr/>
          <p:nvPr/>
        </p:nvSpPr>
        <p:spPr>
          <a:xfrm>
            <a:off x="2127992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295A90-EF0B-B34B-90BA-07E30EE18B0F}"/>
              </a:ext>
            </a:extLst>
          </p:cNvPr>
          <p:cNvSpPr/>
          <p:nvPr/>
        </p:nvSpPr>
        <p:spPr>
          <a:xfrm>
            <a:off x="3882008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41E351-06C0-0C43-B892-66549C2BD87D}"/>
              </a:ext>
            </a:extLst>
          </p:cNvPr>
          <p:cNvSpPr/>
          <p:nvPr/>
        </p:nvSpPr>
        <p:spPr>
          <a:xfrm>
            <a:off x="3882008" y="3398908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B40DE4-2158-2C45-A7D8-3C608DE6CD90}"/>
              </a:ext>
            </a:extLst>
          </p:cNvPr>
          <p:cNvSpPr/>
          <p:nvPr/>
        </p:nvSpPr>
        <p:spPr>
          <a:xfrm>
            <a:off x="2108462" y="3969510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3D5F14-1FCD-4746-AC6E-BEEF23467F21}"/>
              </a:ext>
            </a:extLst>
          </p:cNvPr>
          <p:cNvSpPr/>
          <p:nvPr/>
        </p:nvSpPr>
        <p:spPr>
          <a:xfrm>
            <a:off x="2703286" y="3761564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92EA7A-2E9D-EC43-A811-F6E086649CC8}"/>
              </a:ext>
            </a:extLst>
          </p:cNvPr>
          <p:cNvSpPr/>
          <p:nvPr/>
        </p:nvSpPr>
        <p:spPr>
          <a:xfrm>
            <a:off x="1910500" y="3752300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3485EB-55C3-CC48-81A5-0426E0553C2A}"/>
              </a:ext>
            </a:extLst>
          </p:cNvPr>
          <p:cNvSpPr/>
          <p:nvPr/>
        </p:nvSpPr>
        <p:spPr>
          <a:xfrm>
            <a:off x="3685453" y="2610158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58DCB7-99C7-F942-A32C-4A0512F62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384" y="2487612"/>
            <a:ext cx="2593303" cy="174148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83BA202-26F2-4B40-8642-77F7EEAB041E}"/>
              </a:ext>
            </a:extLst>
          </p:cNvPr>
          <p:cNvSpPr/>
          <p:nvPr/>
        </p:nvSpPr>
        <p:spPr>
          <a:xfrm>
            <a:off x="4967411" y="3147544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6C6928-4C24-D74C-9D5F-832D0D8156A0}"/>
              </a:ext>
            </a:extLst>
          </p:cNvPr>
          <p:cNvSpPr/>
          <p:nvPr/>
        </p:nvSpPr>
        <p:spPr>
          <a:xfrm>
            <a:off x="5426468" y="3188095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D76C5B-A9F4-D94B-9633-42F133422FF9}"/>
              </a:ext>
            </a:extLst>
          </p:cNvPr>
          <p:cNvSpPr/>
          <p:nvPr/>
        </p:nvSpPr>
        <p:spPr>
          <a:xfrm>
            <a:off x="5925418" y="3348913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F0072B-394E-9440-8B87-B9DAC310FAE0}"/>
              </a:ext>
            </a:extLst>
          </p:cNvPr>
          <p:cNvSpPr/>
          <p:nvPr/>
        </p:nvSpPr>
        <p:spPr>
          <a:xfrm>
            <a:off x="6353093" y="2819266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E99591-FCBD-4145-9A70-89C7D1729E25}"/>
              </a:ext>
            </a:extLst>
          </p:cNvPr>
          <p:cNvSpPr/>
          <p:nvPr/>
        </p:nvSpPr>
        <p:spPr>
          <a:xfrm>
            <a:off x="5961587" y="2608453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4CEF45-5A70-2C4E-8856-D08794CFE809}"/>
              </a:ext>
            </a:extLst>
          </p:cNvPr>
          <p:cNvSpPr/>
          <p:nvPr/>
        </p:nvSpPr>
        <p:spPr>
          <a:xfrm>
            <a:off x="5773614" y="2988409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3F39B2-62BF-004E-B03E-D969418D3D02}"/>
              </a:ext>
            </a:extLst>
          </p:cNvPr>
          <p:cNvSpPr/>
          <p:nvPr/>
        </p:nvSpPr>
        <p:spPr>
          <a:xfrm>
            <a:off x="6938919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95291D-0F07-2745-B959-000352F0B05B}"/>
              </a:ext>
            </a:extLst>
          </p:cNvPr>
          <p:cNvSpPr/>
          <p:nvPr/>
        </p:nvSpPr>
        <p:spPr>
          <a:xfrm>
            <a:off x="6562652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62080E-B7D4-4349-AF48-01046173A1B4}"/>
              </a:ext>
            </a:extLst>
          </p:cNvPr>
          <p:cNvSpPr/>
          <p:nvPr/>
        </p:nvSpPr>
        <p:spPr>
          <a:xfrm>
            <a:off x="5184903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6AC8E8-7C83-404D-8ABD-87BCC3F416BE}"/>
              </a:ext>
            </a:extLst>
          </p:cNvPr>
          <p:cNvSpPr/>
          <p:nvPr/>
        </p:nvSpPr>
        <p:spPr>
          <a:xfrm>
            <a:off x="6938919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F86EC7-8195-E34B-914E-3DC775745437}"/>
              </a:ext>
            </a:extLst>
          </p:cNvPr>
          <p:cNvSpPr/>
          <p:nvPr/>
        </p:nvSpPr>
        <p:spPr>
          <a:xfrm>
            <a:off x="6548742" y="2608452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A03A27-0D38-E44C-9A64-38289099845B}"/>
              </a:ext>
            </a:extLst>
          </p:cNvPr>
          <p:cNvSpPr/>
          <p:nvPr/>
        </p:nvSpPr>
        <p:spPr>
          <a:xfrm>
            <a:off x="5141460" y="2620477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3BC0A7-6EC2-A24B-906F-428BE3D1FE38}"/>
              </a:ext>
            </a:extLst>
          </p:cNvPr>
          <p:cNvSpPr/>
          <p:nvPr/>
        </p:nvSpPr>
        <p:spPr>
          <a:xfrm>
            <a:off x="5760197" y="3761564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FE0C544-B6D4-064D-AA2B-1443467904CC}"/>
              </a:ext>
            </a:extLst>
          </p:cNvPr>
          <p:cNvSpPr/>
          <p:nvPr/>
        </p:nvSpPr>
        <p:spPr>
          <a:xfrm>
            <a:off x="4967411" y="3752300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78811A-09BF-4F4B-8B48-09AAA9541048}"/>
              </a:ext>
            </a:extLst>
          </p:cNvPr>
          <p:cNvSpPr/>
          <p:nvPr/>
        </p:nvSpPr>
        <p:spPr>
          <a:xfrm>
            <a:off x="6535818" y="3713196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636E238-AF3C-6544-A0F0-FDB2E2B1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923" y="2487612"/>
            <a:ext cx="2593303" cy="174148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A217B15-80A3-0B48-863F-BFA73ACC8D1A}"/>
              </a:ext>
            </a:extLst>
          </p:cNvPr>
          <p:cNvSpPr/>
          <p:nvPr/>
        </p:nvSpPr>
        <p:spPr>
          <a:xfrm>
            <a:off x="8053774" y="2627752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BD4646-ED42-2444-8DB9-67843D1D6521}"/>
              </a:ext>
            </a:extLst>
          </p:cNvPr>
          <p:cNvSpPr/>
          <p:nvPr/>
        </p:nvSpPr>
        <p:spPr>
          <a:xfrm>
            <a:off x="8644570" y="2600326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974453-0DF1-B340-9B1F-103D79179C7F}"/>
              </a:ext>
            </a:extLst>
          </p:cNvPr>
          <p:cNvSpPr/>
          <p:nvPr/>
        </p:nvSpPr>
        <p:spPr>
          <a:xfrm>
            <a:off x="9415356" y="2593050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494860-6D74-1A46-8F0B-D4E15F92E4B0}"/>
              </a:ext>
            </a:extLst>
          </p:cNvPr>
          <p:cNvSpPr/>
          <p:nvPr/>
        </p:nvSpPr>
        <p:spPr>
          <a:xfrm>
            <a:off x="10100263" y="3972422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098A55-39E1-C047-ABA4-981A76B503F3}"/>
              </a:ext>
            </a:extLst>
          </p:cNvPr>
          <p:cNvSpPr/>
          <p:nvPr/>
        </p:nvSpPr>
        <p:spPr>
          <a:xfrm>
            <a:off x="8854129" y="2962877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EA53E-AD5E-874A-AEFE-8E7DCE88C856}"/>
              </a:ext>
            </a:extLst>
          </p:cNvPr>
          <p:cNvSpPr/>
          <p:nvPr/>
        </p:nvSpPr>
        <p:spPr>
          <a:xfrm>
            <a:off x="7825563" y="3000080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25B9C4-E2E6-5B4A-86F0-4DC434B7644C}"/>
              </a:ext>
            </a:extLst>
          </p:cNvPr>
          <p:cNvSpPr/>
          <p:nvPr/>
        </p:nvSpPr>
        <p:spPr>
          <a:xfrm>
            <a:off x="9818458" y="2620476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E27D84-4F50-0A42-8F9E-145CE3F9D014}"/>
              </a:ext>
            </a:extLst>
          </p:cNvPr>
          <p:cNvSpPr/>
          <p:nvPr/>
        </p:nvSpPr>
        <p:spPr>
          <a:xfrm>
            <a:off x="9442191" y="319298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B8E412-1DF0-EF4C-9AF4-D0F5D6DB6B30}"/>
              </a:ext>
            </a:extLst>
          </p:cNvPr>
          <p:cNvSpPr/>
          <p:nvPr/>
        </p:nvSpPr>
        <p:spPr>
          <a:xfrm>
            <a:off x="8064442" y="3411075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0AF5A9D-A452-204B-A082-ACF0229FBAA5}"/>
              </a:ext>
            </a:extLst>
          </p:cNvPr>
          <p:cNvSpPr/>
          <p:nvPr/>
        </p:nvSpPr>
        <p:spPr>
          <a:xfrm>
            <a:off x="9818458" y="3733077"/>
            <a:ext cx="171128" cy="218088"/>
          </a:xfrm>
          <a:prstGeom prst="rect">
            <a:avLst/>
          </a:prstGeom>
          <a:solidFill>
            <a:schemeClr val="accent4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D93D1A2-B414-7F4A-9EFF-1DA5F726D89B}"/>
              </a:ext>
            </a:extLst>
          </p:cNvPr>
          <p:cNvSpPr/>
          <p:nvPr/>
        </p:nvSpPr>
        <p:spPr>
          <a:xfrm>
            <a:off x="9013030" y="3584403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7A7332A-0009-E84B-B073-2B71F60A7BFC}"/>
              </a:ext>
            </a:extLst>
          </p:cNvPr>
          <p:cNvSpPr/>
          <p:nvPr/>
        </p:nvSpPr>
        <p:spPr>
          <a:xfrm>
            <a:off x="8459778" y="3924009"/>
            <a:ext cx="171128" cy="210813"/>
          </a:xfrm>
          <a:prstGeom prst="rect">
            <a:avLst/>
          </a:prstGeom>
          <a:solidFill>
            <a:schemeClr val="accent2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9F88139-E039-2143-A6BA-54A6C7F62953}"/>
              </a:ext>
            </a:extLst>
          </p:cNvPr>
          <p:cNvSpPr/>
          <p:nvPr/>
        </p:nvSpPr>
        <p:spPr>
          <a:xfrm>
            <a:off x="8386791" y="3188094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D88165-2CC9-4E40-8B05-7475D5D308BD}"/>
              </a:ext>
            </a:extLst>
          </p:cNvPr>
          <p:cNvSpPr/>
          <p:nvPr/>
        </p:nvSpPr>
        <p:spPr>
          <a:xfrm>
            <a:off x="7846950" y="3752300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D2F92F-EC10-4149-9E0A-FC95A0BEF511}"/>
              </a:ext>
            </a:extLst>
          </p:cNvPr>
          <p:cNvSpPr/>
          <p:nvPr/>
        </p:nvSpPr>
        <p:spPr>
          <a:xfrm>
            <a:off x="9621903" y="2610158"/>
            <a:ext cx="197963" cy="21081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FCBDC9-4FF9-0C40-8F3D-C362DFC381EB}"/>
              </a:ext>
            </a:extLst>
          </p:cNvPr>
          <p:cNvSpPr txBox="1"/>
          <p:nvPr/>
        </p:nvSpPr>
        <p:spPr>
          <a:xfrm>
            <a:off x="3726042" y="4240753"/>
            <a:ext cx="677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(you get the point that I couldn’t be bothered to draw all the </a:t>
            </a:r>
            <a:r>
              <a:rPr lang="en-US" dirty="0" err="1"/>
              <a:t>colours</a:t>
            </a:r>
            <a:r>
              <a:rPr lang="en-US" dirty="0"/>
              <a:t>)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9C5FD5BE-6884-9343-86BE-66F2A765A86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Avoiding confounding factors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47878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0170D1-CDDD-6E46-9C29-86FEFDF24A34}"/>
              </a:ext>
            </a:extLst>
          </p:cNvPr>
          <p:cNvSpPr txBox="1"/>
          <p:nvPr/>
        </p:nvSpPr>
        <p:spPr>
          <a:xfrm>
            <a:off x="1922265" y="1801454"/>
            <a:ext cx="8347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Sample </a:t>
            </a:r>
            <a:r>
              <a:rPr lang="en-US" sz="2800" dirty="0" err="1"/>
              <a:t>preperation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Library prep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Sequencing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E43BD9-4493-AF4A-88B5-EB2E8F0AB1A1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Source of bias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31821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86907-EAA5-714F-AD6F-9C945C9A5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44230"/>
            <a:ext cx="9144000" cy="3801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BCDA8-12AA-CD44-B345-DB2BFC751BA1}"/>
              </a:ext>
            </a:extLst>
          </p:cNvPr>
          <p:cNvSpPr txBox="1"/>
          <p:nvPr/>
        </p:nvSpPr>
        <p:spPr>
          <a:xfrm>
            <a:off x="1922264" y="5484609"/>
            <a:ext cx="8347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Young and old individuals has SNP’s genotypes on different arrays</a:t>
            </a:r>
            <a:endParaRPr lang="en-US" sz="28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31A755-1E50-1549-A5E7-9CB8F0ECADDD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What happens when you don’t control for bias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584980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032420-3040-DC48-ADD4-D6F45FCA67DB}"/>
              </a:ext>
            </a:extLst>
          </p:cNvPr>
          <p:cNvSpPr txBox="1"/>
          <p:nvPr/>
        </p:nvSpPr>
        <p:spPr>
          <a:xfrm>
            <a:off x="1922265" y="1444267"/>
            <a:ext cx="8347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Sometimes when you have very little material, pooling of samples is required</a:t>
            </a:r>
          </a:p>
          <a:p>
            <a:pPr algn="ctr"/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Better to pool the biological samples and not RNA or DNA – problems are easier to spot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way to estimate variation between donors, unless you somehow label (barcode) your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Outliers can be a problem and difficult to resolve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07A5B9-9CF0-9844-A0EC-B68FE32D4D9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Pooling samples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0193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70A2-5856-6149-915C-34C3C6FA66E5}"/>
              </a:ext>
            </a:extLst>
          </p:cNvPr>
          <p:cNvSpPr txBox="1">
            <a:spLocks/>
          </p:cNvSpPr>
          <p:nvPr/>
        </p:nvSpPr>
        <p:spPr>
          <a:xfrm>
            <a:off x="154329" y="2907052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NGS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13136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1927E9E-B596-0147-BEAC-C52EEA8D13E6}"/>
              </a:ext>
            </a:extLst>
          </p:cNvPr>
          <p:cNvSpPr txBox="1"/>
          <p:nvPr/>
        </p:nvSpPr>
        <p:spPr>
          <a:xfrm>
            <a:off x="5240822" y="1679888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Genomic DNA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9E058-4CD3-104C-9AAA-B8B4522CD266}"/>
              </a:ext>
            </a:extLst>
          </p:cNvPr>
          <p:cNvSpPr txBox="1"/>
          <p:nvPr/>
        </p:nvSpPr>
        <p:spPr>
          <a:xfrm>
            <a:off x="5240822" y="3508212"/>
            <a:ext cx="185986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DNA library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3BDB8E-5ACC-3F41-84BC-942669B5053E}"/>
              </a:ext>
            </a:extLst>
          </p:cNvPr>
          <p:cNvSpPr txBox="1"/>
          <p:nvPr/>
        </p:nvSpPr>
        <p:spPr>
          <a:xfrm>
            <a:off x="5240822" y="4999437"/>
            <a:ext cx="185986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Sequencing of</a:t>
            </a:r>
          </a:p>
          <a:p>
            <a:pPr algn="ctr"/>
            <a:r>
              <a:rPr lang="en-US" dirty="0"/>
              <a:t>cDNA library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7A6D0-60F8-2B42-9DA5-A63F31895D16}"/>
              </a:ext>
            </a:extLst>
          </p:cNvPr>
          <p:cNvSpPr txBox="1"/>
          <p:nvPr/>
        </p:nvSpPr>
        <p:spPr>
          <a:xfrm>
            <a:off x="1814311" y="1202834"/>
            <a:ext cx="2857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Whole genome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Genome re-sequencing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de novo </a:t>
            </a:r>
            <a:r>
              <a:rPr lang="en-US" sz="1400" dirty="0"/>
              <a:t>genome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Metagenomics applications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9AA6F5-18E7-074D-99FC-873C7D6AA5CB}"/>
              </a:ext>
            </a:extLst>
          </p:cNvPr>
          <p:cNvSpPr txBox="1"/>
          <p:nvPr/>
        </p:nvSpPr>
        <p:spPr>
          <a:xfrm>
            <a:off x="7669697" y="1202834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Epigenetic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Methylation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Nucleosome </a:t>
            </a:r>
            <a:r>
              <a:rPr lang="en-US" sz="1400" dirty="0" err="1"/>
              <a:t>footprinting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FC16E5-49EA-6E48-8007-17118D7AC615}"/>
              </a:ext>
            </a:extLst>
          </p:cNvPr>
          <p:cNvSpPr txBox="1"/>
          <p:nvPr/>
        </p:nvSpPr>
        <p:spPr>
          <a:xfrm>
            <a:off x="7669697" y="2156941"/>
            <a:ext cx="2857500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Genomic </a:t>
            </a:r>
            <a:r>
              <a:rPr lang="en-US" sz="1400" b="1" dirty="0" err="1"/>
              <a:t>footprinting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ChIP</a:t>
            </a:r>
            <a:r>
              <a:rPr lang="en-US" sz="1400" dirty="0"/>
              <a:t> sequencing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08D8D-39C1-DD47-A963-DC5F940F36EF}"/>
              </a:ext>
            </a:extLst>
          </p:cNvPr>
          <p:cNvCxnSpPr>
            <a:endCxn id="21" idx="1"/>
          </p:cNvCxnSpPr>
          <p:nvPr/>
        </p:nvCxnSpPr>
        <p:spPr>
          <a:xfrm>
            <a:off x="4671811" y="1679887"/>
            <a:ext cx="569011" cy="323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114414-AA59-2A4C-964E-659A48E4FC76}"/>
              </a:ext>
            </a:extLst>
          </p:cNvPr>
          <p:cNvCxnSpPr>
            <a:cxnSpLocks/>
            <a:stCxn id="25" idx="1"/>
            <a:endCxn id="21" idx="3"/>
          </p:cNvCxnSpPr>
          <p:nvPr/>
        </p:nvCxnSpPr>
        <p:spPr>
          <a:xfrm flipH="1">
            <a:off x="7100686" y="1572166"/>
            <a:ext cx="569011" cy="4308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162483-5BED-7D4A-927C-DEEDBEE40748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100687" y="2003053"/>
            <a:ext cx="569010" cy="415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C6905C-B6A3-7E4B-A8C2-0C2645361F98}"/>
              </a:ext>
            </a:extLst>
          </p:cNvPr>
          <p:cNvSpPr txBox="1"/>
          <p:nvPr/>
        </p:nvSpPr>
        <p:spPr>
          <a:xfrm>
            <a:off x="1814311" y="2210802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Targeted 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PCR-amplified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Capture-enriched DNA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FDC7FF-A962-824E-B200-8FE573EA2DB5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6170754" y="2326219"/>
            <a:ext cx="0" cy="1181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A91D96-F3D8-2D41-AFAC-4F0D40BBCEA0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6170754" y="4154543"/>
            <a:ext cx="0" cy="8448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D6DDEF8-1797-E340-B9FD-FBE0EDFFDA66}"/>
              </a:ext>
            </a:extLst>
          </p:cNvPr>
          <p:cNvSpPr txBox="1"/>
          <p:nvPr/>
        </p:nvSpPr>
        <p:spPr>
          <a:xfrm>
            <a:off x="1918356" y="4389982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Transcriptome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Novel RNA classes (</a:t>
            </a:r>
            <a:r>
              <a:rPr lang="en-US" sz="1400" dirty="0" err="1"/>
              <a:t>lncRNAs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Novel splice variants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DA4C2D-B7C8-374F-9058-1954FBFD366F}"/>
              </a:ext>
            </a:extLst>
          </p:cNvPr>
          <p:cNvSpPr txBox="1"/>
          <p:nvPr/>
        </p:nvSpPr>
        <p:spPr>
          <a:xfrm>
            <a:off x="4685265" y="5861468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Transcriptome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Small RNA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8501D8-ADE2-4F41-B696-D8B1F0F2BD03}"/>
              </a:ext>
            </a:extLst>
          </p:cNvPr>
          <p:cNvSpPr txBox="1"/>
          <p:nvPr/>
        </p:nvSpPr>
        <p:spPr>
          <a:xfrm>
            <a:off x="7669697" y="4630105"/>
            <a:ext cx="2857500" cy="7386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/>
              <a:t>RNA </a:t>
            </a:r>
            <a:r>
              <a:rPr lang="en-US" sz="1400" b="1" dirty="0" err="1"/>
              <a:t>footprinting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Ribosomal </a:t>
            </a:r>
            <a:r>
              <a:rPr lang="en-US" sz="1400" dirty="0" err="1"/>
              <a:t>footprinting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RNA-IP sequencing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E8DEF7-8178-954B-A4DF-388BF2724484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 flipV="1">
            <a:off x="4671811" y="2003054"/>
            <a:ext cx="569011" cy="577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F711C9-A9A8-7D48-B755-DC3E4C125C19}"/>
              </a:ext>
            </a:extLst>
          </p:cNvPr>
          <p:cNvCxnSpPr>
            <a:cxnSpLocks/>
            <a:stCxn id="35" idx="1"/>
            <a:endCxn id="23" idx="3"/>
          </p:cNvCxnSpPr>
          <p:nvPr/>
        </p:nvCxnSpPr>
        <p:spPr>
          <a:xfrm flipH="1">
            <a:off x="7100686" y="4999437"/>
            <a:ext cx="569011" cy="323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A1EAF3-569A-C24A-BA4D-F65F2ECDF537}"/>
              </a:ext>
            </a:extLst>
          </p:cNvPr>
          <p:cNvCxnSpPr>
            <a:cxnSpLocks/>
            <a:stCxn id="34" idx="0"/>
            <a:endCxn id="23" idx="2"/>
          </p:cNvCxnSpPr>
          <p:nvPr/>
        </p:nvCxnSpPr>
        <p:spPr>
          <a:xfrm flipV="1">
            <a:off x="6114015" y="5645768"/>
            <a:ext cx="56739" cy="215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E851B1-71EC-1243-8259-3CA9FBF2FFA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775856" y="4759314"/>
            <a:ext cx="464966" cy="563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3D8E3BF3-8621-BF47-8ACB-5081545129FF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Application of NGS sequencing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1639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 challenges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15548" y="1144229"/>
            <a:ext cx="7843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I have my data what do I do????</a:t>
            </a:r>
          </a:p>
        </p:txBody>
      </p:sp>
      <p:pic>
        <p:nvPicPr>
          <p:cNvPr id="1028" name="Picture 4" descr="Image result for too much information">
            <a:extLst>
              <a:ext uri="{FF2B5EF4-FFF2-40B4-BE49-F238E27FC236}">
                <a16:creationId xmlns:a16="http://schemas.microsoft.com/office/drawing/2014/main" id="{990B2B88-A19D-634E-8EA4-2650348F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2035589"/>
            <a:ext cx="59055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759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challenges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57594A3-B20A-1343-8287-A74C5BFA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897" y="2164194"/>
            <a:ext cx="3458817" cy="36023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095502" y="1527716"/>
            <a:ext cx="41860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2.7 billion  to hundreds of £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NGS pushed the need for bioinformatics and big data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power!!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2940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Need for computation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095502" y="1527716"/>
            <a:ext cx="829420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computer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VERY large files (10s of millions of lines)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Impossible to use familiar tools such as python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Impossible memory usage and execution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Need for a large amount of compute power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clusters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Parallel code and multi threading to speed up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for faster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Pipelines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Bioinformatics power!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Properly structured working</a:t>
            </a:r>
          </a:p>
        </p:txBody>
      </p:sp>
    </p:spTree>
    <p:extLst>
      <p:ext uri="{BB962C8B-B14F-4D97-AF65-F5344CB8AC3E}">
        <p14:creationId xmlns:p14="http://schemas.microsoft.com/office/powerpoint/2010/main" val="131784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76594A-FA5A-044E-A992-017D36E277FD}"/>
              </a:ext>
            </a:extLst>
          </p:cNvPr>
          <p:cNvSpPr txBox="1"/>
          <p:nvPr/>
        </p:nvSpPr>
        <p:spPr>
          <a:xfrm>
            <a:off x="2174081" y="1874728"/>
            <a:ext cx="78438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Improves your chances of success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Saves a LOT of money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Obtains meaningful results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Easier when you come to publish your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39101D-368F-EE43-A52A-0CA5BCF5D92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Good experimental design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8964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Data management issues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108754" y="1249420"/>
            <a:ext cx="82942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to store data – very large 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Alternative data structures – e.g. binary storage (bam files)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Certain studies use different amounts of storage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RNA-</a:t>
            </a:r>
            <a:r>
              <a:rPr lang="en-US" sz="2800" dirty="0" err="1"/>
              <a:t>seq</a:t>
            </a:r>
            <a:r>
              <a:rPr lang="en-US" sz="2800" dirty="0"/>
              <a:t> per file 2Gb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WGS – 500 Gb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Less of an issue now than it used to be 3-5 years ago – hardware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401172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Computational clusters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108754" y="1249421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Multi-nodes (servers) with multi-cores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performance storage (expensive)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In-line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Fast networks (50Gb Ethernet between nodes)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Located in a single data </a:t>
            </a:r>
            <a:r>
              <a:rPr lang="en-US" sz="2800" dirty="0" err="1"/>
              <a:t>centre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Need skilled data-admin staff to monitor and fix issues</a:t>
            </a:r>
          </a:p>
        </p:txBody>
      </p:sp>
    </p:spTree>
    <p:extLst>
      <p:ext uri="{BB962C8B-B14F-4D97-AF65-F5344CB8AC3E}">
        <p14:creationId xmlns:p14="http://schemas.microsoft.com/office/powerpoint/2010/main" val="3783468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Cloud based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108754" y="1249420"/>
            <a:ext cx="82942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Flexible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Pay for what you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Don’t need to maintain a data </a:t>
            </a:r>
            <a:r>
              <a:rPr lang="en-US" sz="2800" dirty="0" err="1"/>
              <a:t>centre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Transfer big data over internet is slow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You pay for bandwidth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Lower performance – disk 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Privacy/data concerns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More expensive for long term projects</a:t>
            </a:r>
          </a:p>
        </p:txBody>
      </p:sp>
    </p:spTree>
    <p:extLst>
      <p:ext uri="{BB962C8B-B14F-4D97-AF65-F5344CB8AC3E}">
        <p14:creationId xmlns:p14="http://schemas.microsoft.com/office/powerpoint/2010/main" val="2416844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The future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108754" y="1249420"/>
            <a:ext cx="82942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NGS arrived in 2007/2008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No-one predicted NGS in 2001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can we really predict the future?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Problems will always remain: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Software always lags behind hardware</a:t>
            </a:r>
          </a:p>
        </p:txBody>
      </p:sp>
    </p:spTree>
    <p:extLst>
      <p:ext uri="{BB962C8B-B14F-4D97-AF65-F5344CB8AC3E}">
        <p14:creationId xmlns:p14="http://schemas.microsoft.com/office/powerpoint/2010/main" val="898905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Bioinformatics and computational biology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031217" y="1408446"/>
            <a:ext cx="82942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term </a:t>
            </a:r>
            <a:r>
              <a:rPr lang="en-US" sz="2800" dirty="0" err="1"/>
              <a:t>bioinformatician</a:t>
            </a:r>
            <a:r>
              <a:rPr lang="en-US" sz="2800" dirty="0"/>
              <a:t> can mean many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Usually little biology background but quantitative skills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Computational biologist is usually someone with a biology and quantitative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There is definitely a massive skills shortage in both</a:t>
            </a:r>
          </a:p>
        </p:txBody>
      </p:sp>
    </p:spTree>
    <p:extLst>
      <p:ext uri="{BB962C8B-B14F-4D97-AF65-F5344CB8AC3E}">
        <p14:creationId xmlns:p14="http://schemas.microsoft.com/office/powerpoint/2010/main" val="357113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How to learn computational skills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031217" y="1408446"/>
            <a:ext cx="829420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Introduction to Next-gen data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EBI in Cambridge - </a:t>
            </a:r>
            <a:r>
              <a:rPr lang="en-US" sz="1400" dirty="0">
                <a:hlinkClick r:id="rId3"/>
              </a:rPr>
              <a:t>https://www.ebi.ac.uk/training/online/course/functional-genomics-ii-common-technologies-and-data-analysis-methods/next-generation</a:t>
            </a:r>
            <a:endParaRPr lang="en-US" sz="1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OBDI program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3 month short term training for a particular skill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https://www.imm.ox.ac.uk/research/units-and-centres/mrc-wimm-centre-for-computational-biology/training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Undertake part of your PhD in a computational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343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NGS data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70D042-9DC6-D14A-84E4-1A716B3444E8}"/>
              </a:ext>
            </a:extLst>
          </p:cNvPr>
          <p:cNvSpPr txBox="1"/>
          <p:nvPr/>
        </p:nvSpPr>
        <p:spPr>
          <a:xfrm>
            <a:off x="5166069" y="1302855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reads from sequencer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51EBA-2009-5043-89DD-63C790CF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94" y="1048312"/>
            <a:ext cx="1902145" cy="14266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50F4F3-8444-0F4B-99F6-409D11827DC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096001" y="1949186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31736D-1DE1-C34D-A614-FD41F421A47A}"/>
              </a:ext>
            </a:extLst>
          </p:cNvPr>
          <p:cNvSpPr txBox="1"/>
          <p:nvPr/>
        </p:nvSpPr>
        <p:spPr>
          <a:xfrm>
            <a:off x="4817622" y="2570839"/>
            <a:ext cx="260359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assessment of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D9BB9-BA79-7A41-987A-31180D303293}"/>
              </a:ext>
            </a:extLst>
          </p:cNvPr>
          <p:cNvSpPr txBox="1"/>
          <p:nvPr/>
        </p:nvSpPr>
        <p:spPr>
          <a:xfrm>
            <a:off x="5166069" y="3838822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A9961-FFE3-634F-B9DA-0D54E72348F5}"/>
              </a:ext>
            </a:extLst>
          </p:cNvPr>
          <p:cNvSpPr txBox="1"/>
          <p:nvPr/>
        </p:nvSpPr>
        <p:spPr>
          <a:xfrm>
            <a:off x="2140014" y="4945379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Pathway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3CCC5-0902-5C44-A6FB-BFC734895CB7}"/>
              </a:ext>
            </a:extLst>
          </p:cNvPr>
          <p:cNvSpPr txBox="1"/>
          <p:nvPr/>
        </p:nvSpPr>
        <p:spPr>
          <a:xfrm>
            <a:off x="5166069" y="4945378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 </a:t>
            </a:r>
          </a:p>
          <a:p>
            <a:pPr algn="ctr"/>
            <a:r>
              <a:rPr lang="en-US" dirty="0"/>
              <a:t>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81B91-60D4-4F46-8E48-7C9E2FBEA122}"/>
              </a:ext>
            </a:extLst>
          </p:cNvPr>
          <p:cNvSpPr txBox="1"/>
          <p:nvPr/>
        </p:nvSpPr>
        <p:spPr>
          <a:xfrm>
            <a:off x="8141182" y="4945377"/>
            <a:ext cx="185986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storage and </a:t>
            </a:r>
            <a:r>
              <a:rPr lang="en-US" dirty="0" err="1"/>
              <a:t>visualisation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675296-BD78-3948-B5AF-ADA77C930825}"/>
              </a:ext>
            </a:extLst>
          </p:cNvPr>
          <p:cNvCxnSpPr>
            <a:cxnSpLocks/>
          </p:cNvCxnSpPr>
          <p:nvPr/>
        </p:nvCxnSpPr>
        <p:spPr>
          <a:xfrm>
            <a:off x="6096001" y="3217170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73B318-A02D-FA4F-A46A-8FF168220C0A}"/>
              </a:ext>
            </a:extLst>
          </p:cNvPr>
          <p:cNvCxnSpPr>
            <a:cxnSpLocks/>
          </p:cNvCxnSpPr>
          <p:nvPr/>
        </p:nvCxnSpPr>
        <p:spPr>
          <a:xfrm>
            <a:off x="6096001" y="4208155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06C389-EEF8-AC40-9C8A-6AE96DD8F035}"/>
              </a:ext>
            </a:extLst>
          </p:cNvPr>
          <p:cNvCxnSpPr>
            <a:cxnSpLocks/>
          </p:cNvCxnSpPr>
          <p:nvPr/>
        </p:nvCxnSpPr>
        <p:spPr>
          <a:xfrm>
            <a:off x="6096002" y="4208155"/>
            <a:ext cx="2975113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2FDC86-AE8E-374B-94A5-80C1955D8B5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993747" y="4208155"/>
            <a:ext cx="3102255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Image result for fastqc">
            <a:extLst>
              <a:ext uri="{FF2B5EF4-FFF2-40B4-BE49-F238E27FC236}">
                <a16:creationId xmlns:a16="http://schemas.microsoft.com/office/drawing/2014/main" id="{ABA0A8B4-3C97-0E46-AB57-87AC14C0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27" y="2162805"/>
            <a:ext cx="1951242" cy="146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mapping quality">
            <a:extLst>
              <a:ext uri="{FF2B5EF4-FFF2-40B4-BE49-F238E27FC236}">
                <a16:creationId xmlns:a16="http://schemas.microsoft.com/office/drawing/2014/main" id="{DBF2F540-BA27-A44E-AE1D-4997942D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014" y="2986117"/>
            <a:ext cx="2231060" cy="135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pathway analysis">
            <a:extLst>
              <a:ext uri="{FF2B5EF4-FFF2-40B4-BE49-F238E27FC236}">
                <a16:creationId xmlns:a16="http://schemas.microsoft.com/office/drawing/2014/main" id="{7D12961B-812C-6B49-B3CE-276D153A9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69" y="5723508"/>
            <a:ext cx="2950704" cy="98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Image result for gene networks">
            <a:extLst>
              <a:ext uri="{FF2B5EF4-FFF2-40B4-BE49-F238E27FC236}">
                <a16:creationId xmlns:a16="http://schemas.microsoft.com/office/drawing/2014/main" id="{266647B1-A201-DC46-9DD9-1E11DB80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00" y="5723509"/>
            <a:ext cx="2192203" cy="11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age result for IGV">
            <a:extLst>
              <a:ext uri="{FF2B5EF4-FFF2-40B4-BE49-F238E27FC236}">
                <a16:creationId xmlns:a16="http://schemas.microsoft.com/office/drawing/2014/main" id="{69DBEF87-0F58-264F-A541-AEA419195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558" y="5696716"/>
            <a:ext cx="1775105" cy="116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36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Quality control of reads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031217" y="1289177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Sequencing output: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Reads +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Flat files – are very large – inefficient but it’s the standard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Question: is the quality of my sequencing data good?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5362" name="Picture 2" descr="Image result for fastq file">
            <a:extLst>
              <a:ext uri="{FF2B5EF4-FFF2-40B4-BE49-F238E27FC236}">
                <a16:creationId xmlns:a16="http://schemas.microsoft.com/office/drawing/2014/main" id="{76BC49B9-AFED-FE4F-8431-57DEAFC8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1" y="2307811"/>
            <a:ext cx="67945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4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Quality control of reads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031217" y="1289177"/>
            <a:ext cx="8294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Fastqc</a:t>
            </a:r>
            <a:r>
              <a:rPr lang="en-US" sz="2800" dirty="0"/>
              <a:t> – </a:t>
            </a:r>
            <a:r>
              <a:rPr lang="en-US" sz="2800" dirty="0" err="1"/>
              <a:t>babraham</a:t>
            </a:r>
            <a:r>
              <a:rPr lang="en-US" sz="2800" dirty="0"/>
              <a:t> institute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https://www.bioinformatics.babraham.ac.uk/projects/fastqc/</a:t>
            </a:r>
            <a:r>
              <a:rPr 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6386" name="Picture 2" descr="Image result for fastqc">
            <a:extLst>
              <a:ext uri="{FF2B5EF4-FFF2-40B4-BE49-F238E27FC236}">
                <a16:creationId xmlns:a16="http://schemas.microsoft.com/office/drawing/2014/main" id="{52ECE57F-BE56-1045-8387-DE513A16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05" y="2757220"/>
            <a:ext cx="3782941" cy="28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fastqc">
            <a:extLst>
              <a:ext uri="{FF2B5EF4-FFF2-40B4-BE49-F238E27FC236}">
                <a16:creationId xmlns:a16="http://schemas.microsoft.com/office/drawing/2014/main" id="{2129BA30-3336-F448-A757-7916FE8A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54" y="2757220"/>
            <a:ext cx="3606121" cy="270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06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Tools to deal with read QC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031217" y="1289177"/>
            <a:ext cx="82942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Fastx</a:t>
            </a:r>
            <a:r>
              <a:rPr lang="en-US" sz="2800" dirty="0"/>
              <a:t>-toolkit to optimize different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Fastq</a:t>
            </a:r>
            <a:r>
              <a:rPr lang="en-US" sz="2800" dirty="0"/>
              <a:t>-screen – check that all of your data is not contaminated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Trimming to improve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Trimmomatic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Cutadapt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There are many many more!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But beware of removing too many reads or trimming too much</a:t>
            </a:r>
          </a:p>
        </p:txBody>
      </p:sp>
    </p:spTree>
    <p:extLst>
      <p:ext uri="{BB962C8B-B14F-4D97-AF65-F5344CB8AC3E}">
        <p14:creationId xmlns:p14="http://schemas.microsoft.com/office/powerpoint/2010/main" val="346934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F1584-C4AC-B841-8D78-899189B9FD51}"/>
              </a:ext>
            </a:extLst>
          </p:cNvPr>
          <p:cNvSpPr txBox="1"/>
          <p:nvPr/>
        </p:nvSpPr>
        <p:spPr>
          <a:xfrm>
            <a:off x="2174081" y="1264922"/>
            <a:ext cx="7843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Rushing into an experiment leads to failure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80% chance of an NGS experiment working is determined before you even touch a pipette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1A9D7-1796-BE44-861F-DC4F3C0E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3610908"/>
            <a:ext cx="4614862" cy="28842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F09613-6FF9-BD4C-90CE-8574ACC7B0D9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Good experimental design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90349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genome/transcriptome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031217" y="1289176"/>
            <a:ext cx="82942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Mapping data is very important to get correct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Many different mappers – make sure you use the latest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Always treat your </a:t>
            </a:r>
            <a:r>
              <a:rPr lang="en-US" sz="2800"/>
              <a:t>samples consistently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2799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genome/transcriptome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2031217" y="1289177"/>
            <a:ext cx="82942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Main issues: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mismatches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multi-hits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Mates expected 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Exon junction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B35228-3285-5A4E-82C3-F2464C11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84" y="3679411"/>
            <a:ext cx="4037495" cy="29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0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70A2-5856-6149-915C-34C3C6FA66E5}"/>
              </a:ext>
            </a:extLst>
          </p:cNvPr>
          <p:cNvSpPr txBox="1">
            <a:spLocks/>
          </p:cNvSpPr>
          <p:nvPr/>
        </p:nvSpPr>
        <p:spPr>
          <a:xfrm>
            <a:off x="154329" y="2907052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NGS data formats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17498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GTF file for mapping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F34E0-AB1C-7E48-89E0-07B6128751A0}"/>
              </a:ext>
            </a:extLst>
          </p:cNvPr>
          <p:cNvSpPr txBox="1"/>
          <p:nvPr/>
        </p:nvSpPr>
        <p:spPr>
          <a:xfrm>
            <a:off x="1779426" y="114422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File format for reference sequence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FD897-487F-5743-B702-6749F3AC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88794"/>
            <a:ext cx="9144000" cy="2803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26FD0-1850-CE4A-A4FF-934263E23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68" y="5051484"/>
            <a:ext cx="7683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5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genome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DA0D73-A7D0-9C4D-B65E-F9B8149D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11" y="1300731"/>
            <a:ext cx="4454674" cy="1561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0972B4-D77C-774B-AE89-0B47761CD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17" y="3643775"/>
            <a:ext cx="4558748" cy="1599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E6767-E56B-BA4A-96DF-F60CBAB20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2" y="1386399"/>
            <a:ext cx="4293703" cy="139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3B447-1E9B-8B45-BF49-7F3849A1C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765" y="3557225"/>
            <a:ext cx="4081671" cy="2067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1948900" y="5700014"/>
            <a:ext cx="82942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8774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Mapping reads to transcriptome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1816379" y="5596116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Which one to use???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Depends on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use </a:t>
            </a:r>
            <a:r>
              <a:rPr lang="en-US" sz="2400" dirty="0" err="1"/>
              <a:t>tophat</a:t>
            </a:r>
            <a:r>
              <a:rPr lang="en-US" sz="2400" dirty="0"/>
              <a:t> or </a:t>
            </a:r>
            <a:r>
              <a:rPr lang="en-US" sz="2400" dirty="0" err="1"/>
              <a:t>hisat</a:t>
            </a:r>
            <a:r>
              <a:rPr lang="en-US" sz="2400" dirty="0"/>
              <a:t> – </a:t>
            </a:r>
            <a:r>
              <a:rPr lang="en-US" sz="2400"/>
              <a:t>use  </a:t>
            </a:r>
            <a:r>
              <a:rPr lang="en-US" sz="2400" dirty="0"/>
              <a:t>hisat2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7FF1B-1AD5-F14B-80E0-1FFC7FDC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11" y="2968240"/>
            <a:ext cx="4293704" cy="1639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4E3BB-B428-4D43-A28E-336DDC974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514" y="1372315"/>
            <a:ext cx="4293704" cy="1554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7265C-29F1-FD41-B72A-E51FA9559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029" y="1372314"/>
            <a:ext cx="4481783" cy="139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6845F-650D-C943-93B9-2A580A124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028" y="2841396"/>
            <a:ext cx="3822976" cy="18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1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format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1789874" y="1144229"/>
            <a:ext cx="82942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Standard mapping output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Sequence alignment map (SAM)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Tab delimited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11 mandatory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BABD0-88F7-AD4D-8B58-809B99DB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19" y="2383010"/>
            <a:ext cx="4386865" cy="167946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01C6B-46A1-BD4E-BD51-449B539F7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070" y="4198893"/>
            <a:ext cx="7460974" cy="17972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4B167F-53E0-EB45-A066-FBD3D2D5DDCB}"/>
              </a:ext>
            </a:extLst>
          </p:cNvPr>
          <p:cNvSpPr txBox="1"/>
          <p:nvPr/>
        </p:nvSpPr>
        <p:spPr>
          <a:xfrm>
            <a:off x="1524000" y="3394835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Read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13EB-3021-A64B-82BE-AFB96F64582A}"/>
              </a:ext>
            </a:extLst>
          </p:cNvPr>
          <p:cNvSpPr txBox="1"/>
          <p:nvPr/>
        </p:nvSpPr>
        <p:spPr>
          <a:xfrm>
            <a:off x="1789873" y="6090161"/>
            <a:ext cx="9872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Flag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C3834-C14B-D941-AFC1-8929AD9822F7}"/>
              </a:ext>
            </a:extLst>
          </p:cNvPr>
          <p:cNvSpPr txBox="1"/>
          <p:nvPr/>
        </p:nvSpPr>
        <p:spPr>
          <a:xfrm>
            <a:off x="2283517" y="6459493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Reference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AFB84-D98C-5049-8D03-B47E87CC1368}"/>
              </a:ext>
            </a:extLst>
          </p:cNvPr>
          <p:cNvSpPr txBox="1"/>
          <p:nvPr/>
        </p:nvSpPr>
        <p:spPr>
          <a:xfrm>
            <a:off x="3383865" y="6074499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718C57-C6DB-5B41-B2DB-127AF70D4F21}"/>
              </a:ext>
            </a:extLst>
          </p:cNvPr>
          <p:cNvSpPr txBox="1"/>
          <p:nvPr/>
        </p:nvSpPr>
        <p:spPr>
          <a:xfrm>
            <a:off x="4361828" y="6459493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5. Quality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5840E-50BE-3746-BB02-E20AAAE2DE0D}"/>
              </a:ext>
            </a:extLst>
          </p:cNvPr>
          <p:cNvSpPr txBox="1"/>
          <p:nvPr/>
        </p:nvSpPr>
        <p:spPr>
          <a:xfrm>
            <a:off x="5518497" y="6082330"/>
            <a:ext cx="183645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 Cigar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5DB2D0-60AA-E64C-8170-5835BDF16F09}"/>
              </a:ext>
            </a:extLst>
          </p:cNvPr>
          <p:cNvSpPr txBox="1"/>
          <p:nvPr/>
        </p:nvSpPr>
        <p:spPr>
          <a:xfrm>
            <a:off x="6436725" y="6468189"/>
            <a:ext cx="218091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 Ref name of mate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032022-7B32-0F40-8D48-71F78081ADF6}"/>
              </a:ext>
            </a:extLst>
          </p:cNvPr>
          <p:cNvSpPr txBox="1"/>
          <p:nvPr/>
        </p:nvSpPr>
        <p:spPr>
          <a:xfrm>
            <a:off x="7518847" y="6090161"/>
            <a:ext cx="218091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8. </a:t>
            </a:r>
            <a:r>
              <a:rPr lang="en-US" dirty="0" err="1"/>
              <a:t>Pos</a:t>
            </a:r>
            <a:r>
              <a:rPr lang="en-US" dirty="0"/>
              <a:t> of mate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3D134B-3E95-1F40-A063-EA22565DC72E}"/>
              </a:ext>
            </a:extLst>
          </p:cNvPr>
          <p:cNvSpPr txBox="1"/>
          <p:nvPr/>
        </p:nvSpPr>
        <p:spPr>
          <a:xfrm>
            <a:off x="9622974" y="5571185"/>
            <a:ext cx="86700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10. 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53450-8259-6348-A309-672CF3146C1D}"/>
              </a:ext>
            </a:extLst>
          </p:cNvPr>
          <p:cNvSpPr txBox="1"/>
          <p:nvPr/>
        </p:nvSpPr>
        <p:spPr>
          <a:xfrm>
            <a:off x="8712123" y="6459493"/>
            <a:ext cx="195587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 Template </a:t>
            </a:r>
            <a:r>
              <a:rPr lang="en-US" dirty="0" err="1"/>
              <a:t>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40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format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E27B3A-7E27-2547-912C-55527B92047E}"/>
              </a:ext>
            </a:extLst>
          </p:cNvPr>
          <p:cNvSpPr txBox="1"/>
          <p:nvPr/>
        </p:nvSpPr>
        <p:spPr>
          <a:xfrm>
            <a:off x="1816379" y="2643083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FLAG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FB7DE-11DA-3B43-8DE0-5139C721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379" y="3228749"/>
            <a:ext cx="4478405" cy="16800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0A614B-5BF8-3946-8181-38B5D7D9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61" y="5033732"/>
            <a:ext cx="4862721" cy="1824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81A30F-EFFB-A141-B72E-CA5D03D0F8F2}"/>
              </a:ext>
            </a:extLst>
          </p:cNvPr>
          <p:cNvSpPr txBox="1"/>
          <p:nvPr/>
        </p:nvSpPr>
        <p:spPr>
          <a:xfrm>
            <a:off x="7998518" y="4385619"/>
            <a:ext cx="8294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CIGAR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76751B-7DE1-8B49-80CB-5261812C0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024" y="1112375"/>
            <a:ext cx="6314976" cy="15212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188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SAM/BAM tools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2031217" y="1289177"/>
            <a:ext cx="82942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Commandline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Samtools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view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Index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Picard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MarkDuplicates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566F7-76B4-4546-BB6A-72F122CCD12B}"/>
              </a:ext>
            </a:extLst>
          </p:cNvPr>
          <p:cNvSpPr txBox="1"/>
          <p:nvPr/>
        </p:nvSpPr>
        <p:spPr>
          <a:xfrm>
            <a:off x="2031217" y="4409076"/>
            <a:ext cx="8294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Pysam</a:t>
            </a:r>
            <a:r>
              <a:rPr lang="en-US" sz="2400" dirty="0"/>
              <a:t> – maintained and developed by CGAT (Andreas Hager)</a:t>
            </a:r>
          </a:p>
        </p:txBody>
      </p:sp>
    </p:spTree>
    <p:extLst>
      <p:ext uri="{BB962C8B-B14F-4D97-AF65-F5344CB8AC3E}">
        <p14:creationId xmlns:p14="http://schemas.microsoft.com/office/powerpoint/2010/main" val="23236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70A2-5856-6149-915C-34C3C6FA66E5}"/>
              </a:ext>
            </a:extLst>
          </p:cNvPr>
          <p:cNvSpPr txBox="1">
            <a:spLocks/>
          </p:cNvSpPr>
          <p:nvPr/>
        </p:nvSpPr>
        <p:spPr>
          <a:xfrm>
            <a:off x="154329" y="2907052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Illumina RNA-seq workflows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1027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03AC46-A3DD-9E4D-939E-4B7B605A0922}"/>
              </a:ext>
            </a:extLst>
          </p:cNvPr>
          <p:cNvSpPr txBox="1"/>
          <p:nvPr/>
        </p:nvSpPr>
        <p:spPr>
          <a:xfrm>
            <a:off x="2258632" y="1659285"/>
            <a:ext cx="79224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I have seen so much bad data and poorly designed experiments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Almost 70% of samples do not have biological replicates (Feng et al 2012)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ENCODE guidelines require only 2 biological replicates, this is controversial and too few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6CD7C-F4CB-7045-B9FA-634168099176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Historical issues with NGS data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54842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Box 1"/>
          <p:cNvSpPr txBox="1">
            <a:spLocks noChangeArrowheads="1"/>
          </p:cNvSpPr>
          <p:nvPr/>
        </p:nvSpPr>
        <p:spPr bwMode="auto">
          <a:xfrm>
            <a:off x="1524000" y="46183"/>
            <a:ext cx="9308636" cy="55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44" tIns="48372" rIns="96744" bIns="48372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318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RNA-</a:t>
            </a:r>
            <a:r>
              <a:rPr lang="en-US" sz="3000" b="1" dirty="0" err="1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seq</a:t>
            </a:r>
            <a:r>
              <a:rPr lang="en-US" sz="3000" b="1" dirty="0">
                <a:solidFill>
                  <a:srgbClr val="953735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 workflow for DEG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524001" y="868166"/>
            <a:ext cx="9144000" cy="134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D4A4BF-69F4-5A47-8B83-961BE75C1442}"/>
              </a:ext>
            </a:extLst>
          </p:cNvPr>
          <p:cNvSpPr txBox="1"/>
          <p:nvPr/>
        </p:nvSpPr>
        <p:spPr>
          <a:xfrm>
            <a:off x="764607" y="1320730"/>
            <a:ext cx="61086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Workflow 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Hisat2 (align with any spliced mapper) -&gt; </a:t>
            </a:r>
            <a:r>
              <a:rPr lang="en-US" sz="2400" dirty="0" err="1"/>
              <a:t>featurecounts</a:t>
            </a:r>
            <a:r>
              <a:rPr lang="en-US" sz="2400" dirty="0"/>
              <a:t> (counting reads to transcripts) -&gt; DESeq2 or </a:t>
            </a:r>
            <a:r>
              <a:rPr lang="en-US" sz="2400" dirty="0" err="1"/>
              <a:t>EdgeR</a:t>
            </a:r>
            <a:r>
              <a:rPr lang="en-US" sz="2400" dirty="0"/>
              <a:t> (DEG)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Workflow 2: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Kallisto</a:t>
            </a:r>
            <a:r>
              <a:rPr lang="en-US" sz="2400" dirty="0"/>
              <a:t>/Salmon -&gt; DESeq2/</a:t>
            </a:r>
            <a:r>
              <a:rPr lang="en-US" sz="2400" dirty="0" err="1"/>
              <a:t>EdgeR</a:t>
            </a:r>
            <a:r>
              <a:rPr lang="en-US" sz="2400" dirty="0"/>
              <a:t> or Sleuth (DEG)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Old workflow: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Tophat2 (align) -&gt; cufflinks (transcript assembly) -&gt; </a:t>
            </a:r>
            <a:r>
              <a:rPr lang="en-US" sz="2400" dirty="0" err="1"/>
              <a:t>cuffdiff</a:t>
            </a:r>
            <a:r>
              <a:rPr lang="en-US" sz="2400" dirty="0"/>
              <a:t> (DEG) -&gt; </a:t>
            </a:r>
            <a:r>
              <a:rPr lang="en-US" sz="2400" dirty="0" err="1"/>
              <a:t>cuffmerge</a:t>
            </a:r>
            <a:r>
              <a:rPr lang="en-US" sz="2400" dirty="0"/>
              <a:t> (merge assemblies)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887E7-E509-5342-8250-E183B6150DAE}"/>
              </a:ext>
            </a:extLst>
          </p:cNvPr>
          <p:cNvSpPr txBox="1"/>
          <p:nvPr/>
        </p:nvSpPr>
        <p:spPr>
          <a:xfrm>
            <a:off x="7404006" y="1959620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Hisat2 alignment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09624F-021D-CE41-AF23-97CA9210742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333938" y="2328952"/>
            <a:ext cx="0" cy="8986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6DFF80-BABE-BF46-8769-0B90639C0A0E}"/>
              </a:ext>
            </a:extLst>
          </p:cNvPr>
          <p:cNvSpPr txBox="1"/>
          <p:nvPr/>
        </p:nvSpPr>
        <p:spPr>
          <a:xfrm>
            <a:off x="7404006" y="4206389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DESeq2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EA8C2-E1DA-ED47-915C-7A427C0C2248}"/>
              </a:ext>
            </a:extLst>
          </p:cNvPr>
          <p:cNvCxnSpPr>
            <a:cxnSpLocks/>
          </p:cNvCxnSpPr>
          <p:nvPr/>
        </p:nvCxnSpPr>
        <p:spPr>
          <a:xfrm>
            <a:off x="8333938" y="3584737"/>
            <a:ext cx="0" cy="6216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4F6427-4AC9-4B45-BE55-ABDEEFC6B443}"/>
              </a:ext>
            </a:extLst>
          </p:cNvPr>
          <p:cNvSpPr txBox="1"/>
          <p:nvPr/>
        </p:nvSpPr>
        <p:spPr>
          <a:xfrm>
            <a:off x="7404006" y="3235233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featurecounts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99C09-CB32-A240-A1A3-0D8C14D8180D}"/>
              </a:ext>
            </a:extLst>
          </p:cNvPr>
          <p:cNvSpPr txBox="1"/>
          <p:nvPr/>
        </p:nvSpPr>
        <p:spPr>
          <a:xfrm>
            <a:off x="6995469" y="5066504"/>
            <a:ext cx="267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linear model that accounts for negative binomial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EBD1E-BB0D-0C42-B671-AFD627E213E5}"/>
              </a:ext>
            </a:extLst>
          </p:cNvPr>
          <p:cNvSpPr txBox="1"/>
          <p:nvPr/>
        </p:nvSpPr>
        <p:spPr>
          <a:xfrm>
            <a:off x="9824290" y="1959620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Salmon/</a:t>
            </a:r>
            <a:r>
              <a:rPr lang="en-US" dirty="0" err="1"/>
              <a:t>kallisto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3F3D9-FD16-E54F-A708-04ED4941169A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754222" y="2328952"/>
            <a:ext cx="0" cy="17278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358F90-601E-124B-87A1-B077D2379C4A}"/>
              </a:ext>
            </a:extLst>
          </p:cNvPr>
          <p:cNvSpPr txBox="1"/>
          <p:nvPr/>
        </p:nvSpPr>
        <p:spPr>
          <a:xfrm>
            <a:off x="9824290" y="4206389"/>
            <a:ext cx="185986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DESeq2/Sleuth</a:t>
            </a:r>
          </a:p>
        </p:txBody>
      </p:sp>
    </p:spTree>
    <p:extLst>
      <p:ext uri="{BB962C8B-B14F-4D97-AF65-F5344CB8AC3E}">
        <p14:creationId xmlns:p14="http://schemas.microsoft.com/office/powerpoint/2010/main" val="12275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2BFB55-8FD3-E14A-911E-DA124B387201}"/>
              </a:ext>
            </a:extLst>
          </p:cNvPr>
          <p:cNvSpPr txBox="1"/>
          <p:nvPr/>
        </p:nvSpPr>
        <p:spPr>
          <a:xfrm>
            <a:off x="2568379" y="1382286"/>
            <a:ext cx="79224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Specificity: </a:t>
            </a:r>
            <a:r>
              <a:rPr lang="en-US" sz="2800" dirty="0"/>
              <a:t>the proportion of results that are genuine, as opposed to false positives (type I error)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At FDR of 5%, 5 in every 100 results will be wrong</a:t>
            </a:r>
          </a:p>
          <a:p>
            <a:endParaRPr lang="en-US" sz="2800" b="1" dirty="0"/>
          </a:p>
          <a:p>
            <a:r>
              <a:rPr lang="en-US" sz="2800" b="1" dirty="0"/>
              <a:t>Power (sensitivity): </a:t>
            </a:r>
            <a:r>
              <a:rPr lang="en-US" sz="2800" dirty="0"/>
              <a:t>the proportion of real results that are successfully identified in an experiment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With a 80% power, you will successfully identify 800 out of 1000 genuinely  DE genes.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Power is often overlooked in experimental design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289693-1ED8-1E44-B0C5-0B0B8AEB558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Specificity and power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819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3DB5B3-F92B-B440-9054-2750FED221CB}"/>
              </a:ext>
            </a:extLst>
          </p:cNvPr>
          <p:cNvSpPr txBox="1"/>
          <p:nvPr/>
        </p:nvSpPr>
        <p:spPr>
          <a:xfrm>
            <a:off x="2134790" y="1079835"/>
            <a:ext cx="7922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Power calculations are very important!</a:t>
            </a:r>
          </a:p>
          <a:p>
            <a:r>
              <a:rPr lang="en-US" sz="2800" dirty="0"/>
              <a:t>Pilot data is important for determining this</a:t>
            </a:r>
          </a:p>
          <a:p>
            <a:r>
              <a:rPr lang="en-US" sz="2800" dirty="0"/>
              <a:t> 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4A4343-1B5F-B949-A6F2-C128B51D213B}"/>
              </a:ext>
            </a:extLst>
          </p:cNvPr>
          <p:cNvSpPr/>
          <p:nvPr/>
        </p:nvSpPr>
        <p:spPr>
          <a:xfrm>
            <a:off x="2020489" y="6098967"/>
            <a:ext cx="7404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https://cqs.mc.vanderbilt.edu/shiny/RnaSeqSampleSize/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575EF-4BE2-7047-9C91-85DF0D6A9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730" y="2663980"/>
            <a:ext cx="7797800" cy="3022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095385-F8E7-344F-93BD-25540AE402CA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Power calculations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5371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FB460-13D0-B449-AF59-2E50B937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177" y="1363135"/>
            <a:ext cx="4520110" cy="4390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8A919-DFC9-FB41-9229-EF382DC03BD6}"/>
              </a:ext>
            </a:extLst>
          </p:cNvPr>
          <p:cNvSpPr txBox="1"/>
          <p:nvPr/>
        </p:nvSpPr>
        <p:spPr>
          <a:xfrm>
            <a:off x="1080538" y="1850457"/>
            <a:ext cx="4046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Too many samples: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Wastes resources and time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Too few samples: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May lack power leading to unreliable results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31E191-1CC2-7547-BB71-AD30DD2EFE33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Adequately powered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7364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950F25-2FB8-2F45-8681-D2A1B1EC0B5F}"/>
              </a:ext>
            </a:extLst>
          </p:cNvPr>
          <p:cNvSpPr txBox="1"/>
          <p:nvPr/>
        </p:nvSpPr>
        <p:spPr>
          <a:xfrm>
            <a:off x="480582" y="1658579"/>
            <a:ext cx="834747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Depends on the purpose of experiment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Just want to look at top expressed genes = not much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To get a comprehensive list of targets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Power expressed transcripts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Rare variants = a 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800" dirty="0"/>
              <a:t>Depends on the variability of the sample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Human samples = very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Mouse studies = less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Immunology = less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Cancer = very variable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3C271A-5C50-2F42-A2D0-91ACC3ACC0E0}"/>
              </a:ext>
            </a:extLst>
          </p:cNvPr>
          <p:cNvSpPr txBox="1">
            <a:spLocks/>
          </p:cNvSpPr>
          <p:nvPr/>
        </p:nvSpPr>
        <p:spPr>
          <a:xfrm>
            <a:off x="0" y="86579"/>
            <a:ext cx="12037671" cy="12570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How much power is enough power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66221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1599</Words>
  <Application>Microsoft Macintosh PowerPoint</Application>
  <PresentationFormat>Widescreen</PresentationFormat>
  <Paragraphs>403</Paragraphs>
  <Slides>50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Arial Hebrew Scholar</vt:lpstr>
      <vt:lpstr>Calibri</vt:lpstr>
      <vt:lpstr>Calibri Light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Cribbs</dc:creator>
  <cp:lastModifiedBy>Adam Cribbs</cp:lastModifiedBy>
  <cp:revision>59</cp:revision>
  <dcterms:created xsi:type="dcterms:W3CDTF">2021-10-30T10:41:47Z</dcterms:created>
  <dcterms:modified xsi:type="dcterms:W3CDTF">2022-01-13T10:05:03Z</dcterms:modified>
</cp:coreProperties>
</file>